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80" r:id="rId3"/>
    <p:sldId id="308" r:id="rId4"/>
    <p:sldId id="306" r:id="rId5"/>
    <p:sldId id="316" r:id="rId6"/>
    <p:sldId id="325" r:id="rId7"/>
    <p:sldId id="317" r:id="rId8"/>
    <p:sldId id="261" r:id="rId9"/>
    <p:sldId id="263" r:id="rId10"/>
    <p:sldId id="286" r:id="rId11"/>
    <p:sldId id="290" r:id="rId12"/>
    <p:sldId id="287" r:id="rId13"/>
    <p:sldId id="288" r:id="rId14"/>
    <p:sldId id="305" r:id="rId15"/>
    <p:sldId id="281" r:id="rId16"/>
    <p:sldId id="285" r:id="rId17"/>
    <p:sldId id="283" r:id="rId18"/>
    <p:sldId id="284" r:id="rId19"/>
    <p:sldId id="292" r:id="rId20"/>
    <p:sldId id="294" r:id="rId21"/>
    <p:sldId id="319" r:id="rId22"/>
    <p:sldId id="320" r:id="rId23"/>
    <p:sldId id="321" r:id="rId24"/>
    <p:sldId id="322" r:id="rId25"/>
    <p:sldId id="323" r:id="rId26"/>
    <p:sldId id="324" r:id="rId27"/>
    <p:sldId id="318" r:id="rId28"/>
    <p:sldId id="278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05" d="100"/>
          <a:sy n="105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920C3-D328-41A9-85A4-92E70EBCE5D3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A2F55-71BB-46DF-B3F6-F113F49F8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2F55-71BB-46DF-B3F6-F113F49F8F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2F55-71BB-46DF-B3F6-F113F49F8F1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2F55-71BB-46DF-B3F6-F113F49F8F1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2F55-71BB-46DF-B3F6-F113F49F8F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2F55-71BB-46DF-B3F6-F113F49F8F1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2F55-71BB-46DF-B3F6-F113F49F8F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2F55-71BB-46DF-B3F6-F113F49F8F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2F55-71BB-46DF-B3F6-F113F49F8F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2F55-71BB-46DF-B3F6-F113F49F8F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2F55-71BB-46DF-B3F6-F113F49F8F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2F55-71BB-46DF-B3F6-F113F49F8F1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62E-88A6-4021-B568-4D66949CA599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DCCF-0704-41C4-8CDF-F407F0A1E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62E-88A6-4021-B568-4D66949CA599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DCCF-0704-41C4-8CDF-F407F0A1E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62E-88A6-4021-B568-4D66949CA599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DCCF-0704-41C4-8CDF-F407F0A1E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62E-88A6-4021-B568-4D66949CA599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DCCF-0704-41C4-8CDF-F407F0A1E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62E-88A6-4021-B568-4D66949CA599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DCCF-0704-41C4-8CDF-F407F0A1E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62E-88A6-4021-B568-4D66949CA599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DCCF-0704-41C4-8CDF-F407F0A1E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62E-88A6-4021-B568-4D66949CA599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DCCF-0704-41C4-8CDF-F407F0A1E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62E-88A6-4021-B568-4D66949CA599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DCCF-0704-41C4-8CDF-F407F0A1E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62E-88A6-4021-B568-4D66949CA599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DCCF-0704-41C4-8CDF-F407F0A1E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62E-88A6-4021-B568-4D66949CA599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DCCF-0704-41C4-8CDF-F407F0A1E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62E-88A6-4021-B568-4D66949CA599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87DCCF-0704-41C4-8CDF-F407F0A1EB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B1562E-88A6-4021-B568-4D66949CA599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87DCCF-0704-41C4-8CDF-F407F0A1EB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ummaries.cochran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1470025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chemeClr val="tx1"/>
                </a:solidFill>
              </a:rPr>
              <a:t>10</a:t>
            </a:r>
            <a:r>
              <a:rPr lang="en-GB" sz="27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2700" b="1" dirty="0" smtClean="0">
                <a:solidFill>
                  <a:schemeClr val="tx1"/>
                </a:solidFill>
              </a:rPr>
              <a:t> Annual Cochrane Canada Symposium: </a:t>
            </a:r>
            <a:br>
              <a:rPr lang="en-GB" sz="2700" b="1" dirty="0" smtClean="0">
                <a:solidFill>
                  <a:schemeClr val="tx1"/>
                </a:solidFill>
              </a:rPr>
            </a:br>
            <a:r>
              <a:rPr lang="en-GB" sz="2700" b="1" dirty="0" smtClean="0">
                <a:solidFill>
                  <a:schemeClr val="tx1"/>
                </a:solidFill>
              </a:rPr>
              <a:t>Health Evidence for All </a:t>
            </a: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Winnipeg, May 2012</a:t>
            </a: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8006406" cy="134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687" r="7832" b="4918"/>
          <a:stretch>
            <a:fillRect/>
          </a:stretch>
        </p:blipFill>
        <p:spPr bwMode="auto">
          <a:xfrm>
            <a:off x="533400" y="1752600"/>
            <a:ext cx="794582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09600" y="3581400"/>
            <a:ext cx="1981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67000" y="3048000"/>
            <a:ext cx="62484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Browse Options</a:t>
            </a:r>
            <a:endParaRPr lang="en-US" sz="4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2" y="2819400"/>
            <a:ext cx="8639175" cy="34671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62600" y="5410200"/>
            <a:ext cx="20574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620000" y="5562600"/>
            <a:ext cx="1219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Improved Scanning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r="439" b="6250"/>
          <a:stretch>
            <a:fillRect/>
          </a:stretch>
        </p:blipFill>
        <p:spPr bwMode="auto">
          <a:xfrm>
            <a:off x="533400" y="1981200"/>
            <a:ext cx="806026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762000"/>
            <a:ext cx="8229600" cy="808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Plain Language Summaries</a:t>
            </a:r>
            <a:endParaRPr lang="en-US" sz="4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786090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838200"/>
            <a:ext cx="8229600" cy="808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Author Podcasts</a:t>
            </a:r>
            <a:endParaRPr lang="en-US" sz="4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r="6296" b="6250"/>
          <a:stretch>
            <a:fillRect/>
          </a:stretch>
        </p:blipFill>
        <p:spPr bwMode="auto">
          <a:xfrm>
            <a:off x="381001" y="1752600"/>
            <a:ext cx="8398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704088"/>
            <a:ext cx="8305800" cy="81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The Asthma Portal</a:t>
            </a:r>
            <a:endParaRPr lang="en-GB" sz="4400" dirty="0"/>
          </a:p>
        </p:txBody>
      </p:sp>
      <p:pic>
        <p:nvPicPr>
          <p:cNvPr id="3" name="Picture 2" descr="Asthmapor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6127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rmAutofit/>
          </a:bodyPr>
          <a:lstStyle/>
          <a:p>
            <a:pPr algn="ctr"/>
            <a:r>
              <a:rPr lang="en-GB" sz="4300" dirty="0" smtClean="0"/>
              <a:t>Consumer topics</a:t>
            </a:r>
            <a:endParaRPr lang="en-GB" sz="4300" dirty="0"/>
          </a:p>
        </p:txBody>
      </p:sp>
      <p:pic>
        <p:nvPicPr>
          <p:cNvPr id="3" name="Picture 2" descr="Asthmapor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6127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81200" y="3352800"/>
            <a:ext cx="7162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2-3 Layer Browse</a:t>
            </a:r>
            <a:endParaRPr lang="en-GB" dirty="0"/>
          </a:p>
        </p:txBody>
      </p:sp>
      <p:pic>
        <p:nvPicPr>
          <p:cNvPr id="3" name="Picture 2" descr="Asthmaportal-lay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1"/>
            <a:ext cx="9144000" cy="47424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33600" y="4038600"/>
            <a:ext cx="5105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Sort Results</a:t>
            </a:r>
            <a:endParaRPr lang="en-GB" sz="4400" dirty="0"/>
          </a:p>
        </p:txBody>
      </p:sp>
      <p:pic>
        <p:nvPicPr>
          <p:cNvPr id="3" name="Picture 2" descr="Asthmapor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4000" cy="46127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3200400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33600" y="4114800"/>
            <a:ext cx="3276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thmasumm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4842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381000" y="4724400"/>
            <a:ext cx="4343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553200" y="1371600"/>
            <a:ext cx="25908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More Ways to Browse</a:t>
            </a:r>
            <a:endParaRPr lang="en-GB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Home Page</a:t>
            </a:r>
            <a:endParaRPr lang="en-GB" dirty="0"/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3638016"/>
          </a:xfrm>
          <a:prstGeom prst="rect">
            <a:avLst/>
          </a:prstGeom>
        </p:spPr>
      </p:pic>
      <p:pic>
        <p:nvPicPr>
          <p:cNvPr id="4" name="Picture 3" descr="me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1" y="4614602"/>
            <a:ext cx="6686551" cy="22433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thmasum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471285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 Information</a:t>
            </a:r>
            <a:endParaRPr lang="en-GB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2057400"/>
            <a:ext cx="2590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ressionpor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1"/>
            <a:ext cx="8077200" cy="5029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Flexible Design</a:t>
            </a:r>
            <a:endParaRPr lang="en-GB" sz="4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ressionpor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52578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Potential for New Resources</a:t>
            </a:r>
            <a:endParaRPr lang="en-GB" sz="4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3429000"/>
            <a:ext cx="5486400" cy="2667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ressionpor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7696200" cy="56541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00600" y="2057400"/>
            <a:ext cx="2743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ressionportal-lay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7781925" cy="64792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05400" y="1447800"/>
            <a:ext cx="2895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ressionportal-lay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7858125" cy="64792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9600" y="2590800"/>
            <a:ext cx="43434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0"/>
            <a:ext cx="81280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43051"/>
            <a:ext cx="1930400" cy="476249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Dementia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80787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1981200"/>
            <a:ext cx="185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/>
          <p:nvPr/>
        </p:nvGrpSpPr>
        <p:grpSpPr>
          <a:xfrm>
            <a:off x="4191000" y="2057400"/>
            <a:ext cx="4343400" cy="1508106"/>
            <a:chOff x="1676400" y="2187843"/>
            <a:chExt cx="3257550" cy="1870911"/>
          </a:xfrm>
        </p:grpSpPr>
        <p:sp>
          <p:nvSpPr>
            <p:cNvPr id="7" name="TextBox 6"/>
            <p:cNvSpPr txBox="1"/>
            <p:nvPr/>
          </p:nvSpPr>
          <p:spPr>
            <a:xfrm>
              <a:off x="3562350" y="2187844"/>
              <a:ext cx="1371600" cy="1870910"/>
            </a:xfrm>
            <a:prstGeom prst="rect">
              <a:avLst/>
            </a:prstGeom>
            <a:solidFill>
              <a:srgbClr val="BE80AC">
                <a:alpha val="5098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Welcome to the Cochrane Dementia Portal</a:t>
              </a:r>
            </a:p>
            <a:p>
              <a:pPr algn="ctr"/>
              <a:endParaRPr lang="en-GB" sz="800" dirty="0"/>
            </a:p>
            <a:p>
              <a:pPr algn="ctr"/>
              <a:r>
                <a:rPr lang="en-GB" sz="1400" dirty="0" smtClean="0"/>
                <a:t>Select an option on the left to browse our reviews</a:t>
              </a:r>
              <a:r>
                <a:rPr lang="en-GB" sz="800" dirty="0" smtClean="0"/>
                <a:t>.</a:t>
              </a:r>
            </a:p>
          </p:txBody>
        </p:sp>
        <p:pic>
          <p:nvPicPr>
            <p:cNvPr id="1029" name="Picture 5" descr="http://orrinwoodward.blogharbor.com/grandfather_with_grandso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2187843"/>
              <a:ext cx="1943100" cy="1861978"/>
            </a:xfrm>
            <a:prstGeom prst="rect">
              <a:avLst/>
            </a:prstGeom>
            <a:noFill/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600200"/>
            <a:ext cx="6197600" cy="3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2000250"/>
            <a:ext cx="152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14600" y="3886200"/>
            <a:ext cx="3860800" cy="1261884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cap="rnd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</p:spPr>
        <p:txBody>
          <a:bodyPr wrap="square" rtlCol="0">
            <a:spAutoFit/>
          </a:bodyPr>
          <a:lstStyle/>
          <a:p>
            <a:endParaRPr lang="en-GB" sz="800" dirty="0" smtClean="0">
              <a:solidFill>
                <a:schemeClr val="bg1"/>
              </a:solidFill>
            </a:endParaRPr>
          </a:p>
          <a:p>
            <a:r>
              <a:rPr lang="en-GB" sz="1200" b="1" dirty="0" smtClean="0"/>
              <a:t>Dementia is 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en-GB" sz="800" b="1" dirty="0" smtClean="0"/>
              <a:t/>
            </a:r>
            <a:br>
              <a:rPr lang="en-GB" sz="800" b="1" dirty="0" smtClean="0"/>
            </a:br>
            <a:endParaRPr lang="en-GB" sz="800" b="1" dirty="0" smtClean="0"/>
          </a:p>
          <a:p>
            <a:endParaRPr lang="en-GB" sz="12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886201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3581400"/>
            <a:ext cx="2040467" cy="23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477000" y="3810000"/>
            <a:ext cx="2032000" cy="1477328"/>
          </a:xfrm>
          <a:prstGeom prst="rect">
            <a:avLst/>
          </a:prstGeom>
          <a:noFill/>
          <a:ln cap="rnd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3333216"/>
          </a:xfrm>
          <a:prstGeom prst="rect">
            <a:avLst/>
          </a:prstGeom>
        </p:spPr>
      </p:pic>
      <p:pic>
        <p:nvPicPr>
          <p:cNvPr id="4" name="Picture 3" descr="me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1" y="4614602"/>
            <a:ext cx="6686551" cy="22433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52600" y="4876800"/>
            <a:ext cx="18288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We’re Looking For More Portals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 smtClean="0"/>
              <a:t>Key Contributors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 Mavergames</a:t>
            </a:r>
          </a:p>
          <a:p>
            <a:r>
              <a:rPr lang="en-US" dirty="0" smtClean="0"/>
              <a:t>Martin </a:t>
            </a:r>
            <a:r>
              <a:rPr lang="en-US" dirty="0" err="1" smtClean="0"/>
              <a:t>Janczyk</a:t>
            </a:r>
            <a:endParaRPr lang="en-US" dirty="0" smtClean="0"/>
          </a:p>
          <a:p>
            <a:r>
              <a:rPr lang="en-US" dirty="0" smtClean="0"/>
              <a:t>Lorne Becker</a:t>
            </a:r>
          </a:p>
          <a:p>
            <a:r>
              <a:rPr lang="en-US" dirty="0" smtClean="0"/>
              <a:t>The Cochrane Editorial Unit</a:t>
            </a:r>
          </a:p>
          <a:p>
            <a:r>
              <a:rPr lang="en-US" dirty="0" smtClean="0"/>
              <a:t>The Cochrane Airways Group</a:t>
            </a:r>
          </a:p>
          <a:p>
            <a:r>
              <a:rPr lang="en-US" dirty="0" smtClean="0"/>
              <a:t>The Cochrane </a:t>
            </a:r>
            <a:r>
              <a:rPr lang="en-GB" dirty="0" smtClean="0"/>
              <a:t>Depression, Anxiety and Neurosis Group</a:t>
            </a:r>
            <a:endParaRPr lang="en-US" dirty="0" smtClean="0"/>
          </a:p>
          <a:p>
            <a:r>
              <a:rPr lang="en-US" dirty="0" smtClean="0"/>
              <a:t>The Wiley Online Channel Development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5951" t="15121" r="49843" b="71271"/>
          <a:stretch>
            <a:fillRect/>
          </a:stretch>
        </p:blipFill>
        <p:spPr bwMode="auto">
          <a:xfrm>
            <a:off x="609601" y="2819400"/>
            <a:ext cx="70442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81000" y="3124200"/>
            <a:ext cx="2209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1143000"/>
          </a:xfrm>
        </p:spPr>
        <p:txBody>
          <a:bodyPr>
            <a:noAutofit/>
          </a:bodyPr>
          <a:lstStyle/>
          <a:p>
            <a:r>
              <a:rPr lang="en-US" sz="4300" dirty="0" smtClean="0"/>
              <a:t>How Would You Like To See </a:t>
            </a:r>
            <a:br>
              <a:rPr lang="en-US" sz="4300" dirty="0" smtClean="0"/>
            </a:br>
            <a:r>
              <a:rPr lang="en-US" sz="4300" dirty="0" smtClean="0"/>
              <a:t>Reviews Displayed?</a:t>
            </a:r>
            <a:endParaRPr lang="en-US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Autofit/>
          </a:bodyPr>
          <a:lstStyle/>
          <a:p>
            <a:pPr algn="ctr"/>
            <a:r>
              <a:rPr lang="en-GB" sz="4300" dirty="0" smtClean="0"/>
              <a:t>Plain Language Award</a:t>
            </a: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3104616"/>
          </a:xfrm>
          <a:prstGeom prst="rect">
            <a:avLst/>
          </a:prstGeom>
        </p:spPr>
      </p:pic>
      <p:pic>
        <p:nvPicPr>
          <p:cNvPr id="4" name="Picture 3" descr="me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1" y="4614602"/>
            <a:ext cx="6686551" cy="22433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0" y="3886200"/>
            <a:ext cx="1828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r="439" b="6250"/>
          <a:stretch>
            <a:fillRect/>
          </a:stretch>
        </p:blipFill>
        <p:spPr bwMode="auto">
          <a:xfrm>
            <a:off x="609600" y="1676400"/>
            <a:ext cx="806026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4"/>
              </a:rPr>
              <a:t>http://summaries.cochrane.org</a:t>
            </a:r>
            <a:r>
              <a:rPr lang="en-GB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6172200" y="4267200"/>
            <a:ext cx="22860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r="17027"/>
          <a:stretch>
            <a:fillRect/>
          </a:stretch>
        </p:blipFill>
        <p:spPr bwMode="auto">
          <a:xfrm>
            <a:off x="1295400" y="1143000"/>
            <a:ext cx="58483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57613" t="21875" r="12518" b="8333"/>
          <a:stretch>
            <a:fillRect/>
          </a:stretch>
        </p:blipFill>
        <p:spPr bwMode="auto">
          <a:xfrm>
            <a:off x="3657600" y="2362200"/>
            <a:ext cx="233831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685800"/>
            <a:ext cx="7848600" cy="731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Adaptive</a:t>
            </a:r>
            <a:endParaRPr lang="en-GB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thmasumm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1"/>
            <a:ext cx="8839200" cy="47128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705600" y="2362200"/>
            <a:ext cx="1981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More Interactive</a:t>
            </a:r>
            <a:endParaRPr lang="en-GB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Journal of European Science Editing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177375" cy="444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343" t="5208" r="36164" b="36458"/>
          <a:stretch>
            <a:fillRect/>
          </a:stretch>
        </p:blipFill>
        <p:spPr bwMode="auto">
          <a:xfrm>
            <a:off x="381000" y="19050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8915400" cy="100888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Most Visitors Come Via Search Engines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4573" b="3819"/>
          <a:stretch>
            <a:fillRect/>
          </a:stretch>
        </p:blipFill>
        <p:spPr bwMode="auto">
          <a:xfrm>
            <a:off x="304800" y="1524000"/>
            <a:ext cx="820270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Search Titles and Text</a:t>
            </a:r>
            <a:endParaRPr lang="en-US" sz="4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139</Words>
  <Application>Microsoft Office PowerPoint</Application>
  <PresentationFormat>On-screen Show (4:3)</PresentationFormat>
  <Paragraphs>52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10th Annual Cochrane Canada Symposium:  Health Evidence for All  Winnipeg, May 2012</vt:lpstr>
      <vt:lpstr>The New Home Page</vt:lpstr>
      <vt:lpstr>Plain Language Award</vt:lpstr>
      <vt:lpstr>Slide 4</vt:lpstr>
      <vt:lpstr>Slide 5</vt:lpstr>
      <vt:lpstr>Slide 6</vt:lpstr>
      <vt:lpstr>Journal of European Science Editing</vt:lpstr>
      <vt:lpstr>Most Visitors Come Via Search Engines</vt:lpstr>
      <vt:lpstr>Slide 9</vt:lpstr>
      <vt:lpstr>Slide 10</vt:lpstr>
      <vt:lpstr>Slide 11</vt:lpstr>
      <vt:lpstr>Slide 12</vt:lpstr>
      <vt:lpstr>Slide 13</vt:lpstr>
      <vt:lpstr>Slide 14</vt:lpstr>
      <vt:lpstr>The Asthma Portal</vt:lpstr>
      <vt:lpstr>Consumer topics</vt:lpstr>
      <vt:lpstr>2-3 Layer Browse</vt:lpstr>
      <vt:lpstr>Sort Results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Dementia</vt:lpstr>
      <vt:lpstr>Slide 27</vt:lpstr>
      <vt:lpstr>Key Contributors</vt:lpstr>
      <vt:lpstr>How Would You Like To See  Reviews Displayed?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Summaries.Cochrane.Org</dc:title>
  <dc:creator>Lorne Becker</dc:creator>
  <cp:lastModifiedBy>Alice Mitchell</cp:lastModifiedBy>
  <cp:revision>25</cp:revision>
  <dcterms:created xsi:type="dcterms:W3CDTF">2011-10-12T16:34:30Z</dcterms:created>
  <dcterms:modified xsi:type="dcterms:W3CDTF">2012-11-28T11:36:06Z</dcterms:modified>
</cp:coreProperties>
</file>