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2"/>
  </p:notesMasterIdLst>
  <p:sldIdLst>
    <p:sldId id="256" r:id="rId2"/>
    <p:sldId id="291" r:id="rId3"/>
    <p:sldId id="267" r:id="rId4"/>
    <p:sldId id="257" r:id="rId5"/>
    <p:sldId id="258" r:id="rId6"/>
    <p:sldId id="279" r:id="rId7"/>
    <p:sldId id="282" r:id="rId8"/>
    <p:sldId id="283" r:id="rId9"/>
    <p:sldId id="287" r:id="rId10"/>
    <p:sldId id="268" r:id="rId11"/>
    <p:sldId id="269" r:id="rId12"/>
    <p:sldId id="271" r:id="rId13"/>
    <p:sldId id="284" r:id="rId14"/>
    <p:sldId id="276" r:id="rId15"/>
    <p:sldId id="275" r:id="rId16"/>
    <p:sldId id="278" r:id="rId17"/>
    <p:sldId id="286" r:id="rId18"/>
    <p:sldId id="294" r:id="rId19"/>
    <p:sldId id="288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73AF"/>
    <a:srgbClr val="FED46C"/>
    <a:srgbClr val="7FD1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66" d="100"/>
          <a:sy n="66" d="100"/>
        </p:scale>
        <p:origin x="-2448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1B296-007E-422C-8A7D-1F48762719C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F760B57-4815-4767-BF97-F490BAA65BD0}">
      <dgm:prSet phldrT="[Text]"/>
      <dgm:spPr/>
      <dgm:t>
        <a:bodyPr/>
        <a:lstStyle/>
        <a:p>
          <a:r>
            <a:rPr lang="en-AU" dirty="0" smtClean="0"/>
            <a:t>Feasibility</a:t>
          </a:r>
          <a:endParaRPr lang="en-AU" dirty="0"/>
        </a:p>
      </dgm:t>
    </dgm:pt>
    <dgm:pt modelId="{19D0E6F0-6EED-45D8-A721-E40EC364CF80}" type="parTrans" cxnId="{E0EFB191-D672-4EDA-9EF9-1BCB8ECE024C}">
      <dgm:prSet/>
      <dgm:spPr/>
      <dgm:t>
        <a:bodyPr/>
        <a:lstStyle/>
        <a:p>
          <a:endParaRPr lang="en-AU"/>
        </a:p>
      </dgm:t>
    </dgm:pt>
    <dgm:pt modelId="{830C42CC-3C4D-4E75-AA66-B990953FA527}" type="sibTrans" cxnId="{E0EFB191-D672-4EDA-9EF9-1BCB8ECE024C}">
      <dgm:prSet/>
      <dgm:spPr/>
      <dgm:t>
        <a:bodyPr/>
        <a:lstStyle/>
        <a:p>
          <a:endParaRPr lang="en-AU"/>
        </a:p>
      </dgm:t>
    </dgm:pt>
    <dgm:pt modelId="{21A00803-0AC8-48CF-8E78-0EECB56DED50}">
      <dgm:prSet phldrT="[Text]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AU" dirty="0" smtClean="0"/>
            <a:t>Effectiveness</a:t>
          </a:r>
          <a:endParaRPr lang="en-AU" dirty="0"/>
        </a:p>
      </dgm:t>
    </dgm:pt>
    <dgm:pt modelId="{0E136460-FE85-4424-8DBB-A0910B987253}" type="parTrans" cxnId="{06796B9E-8FE3-4163-8853-2B9B085CB495}">
      <dgm:prSet/>
      <dgm:spPr/>
      <dgm:t>
        <a:bodyPr/>
        <a:lstStyle/>
        <a:p>
          <a:endParaRPr lang="en-AU"/>
        </a:p>
      </dgm:t>
    </dgm:pt>
    <dgm:pt modelId="{40150C9B-7FCD-4154-8E9D-BB82FFEA63A5}" type="sibTrans" cxnId="{06796B9E-8FE3-4163-8853-2B9B085CB495}">
      <dgm:prSet/>
      <dgm:spPr/>
      <dgm:t>
        <a:bodyPr/>
        <a:lstStyle/>
        <a:p>
          <a:endParaRPr lang="en-AU"/>
        </a:p>
      </dgm:t>
    </dgm:pt>
    <dgm:pt modelId="{A1956122-CAB9-4DCC-9A5B-10963A5AF7AE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AU" dirty="0" smtClean="0"/>
            <a:t>Acceptability</a:t>
          </a:r>
          <a:endParaRPr lang="en-AU" dirty="0"/>
        </a:p>
      </dgm:t>
    </dgm:pt>
    <dgm:pt modelId="{7D9ACA50-4D54-47B8-AE45-0286A212508A}" type="parTrans" cxnId="{903BD117-F033-4D23-8288-D0BD17BBDDFE}">
      <dgm:prSet/>
      <dgm:spPr/>
      <dgm:t>
        <a:bodyPr/>
        <a:lstStyle/>
        <a:p>
          <a:endParaRPr lang="en-AU"/>
        </a:p>
      </dgm:t>
    </dgm:pt>
    <dgm:pt modelId="{5D8314F4-9A9F-435F-875F-34FFD60EF39F}" type="sibTrans" cxnId="{903BD117-F033-4D23-8288-D0BD17BBDDFE}">
      <dgm:prSet/>
      <dgm:spPr/>
      <dgm:t>
        <a:bodyPr/>
        <a:lstStyle/>
        <a:p>
          <a:endParaRPr lang="en-AU"/>
        </a:p>
      </dgm:t>
    </dgm:pt>
    <dgm:pt modelId="{5702105D-5234-4135-9352-3A7BFBCF4A19}" type="pres">
      <dgm:prSet presAssocID="{6BA1B296-007E-422C-8A7D-1F48762719CD}" presName="compositeShape" presStyleCnt="0">
        <dgm:presLayoutVars>
          <dgm:chMax val="7"/>
          <dgm:dir/>
          <dgm:resizeHandles val="exact"/>
        </dgm:presLayoutVars>
      </dgm:prSet>
      <dgm:spPr/>
    </dgm:pt>
    <dgm:pt modelId="{DA1619E1-E675-4C55-B510-95927134C95C}" type="pres">
      <dgm:prSet presAssocID="{AF760B57-4815-4767-BF97-F490BAA65BD0}" presName="circ1" presStyleLbl="vennNode1" presStyleIdx="0" presStyleCnt="3"/>
      <dgm:spPr/>
      <dgm:t>
        <a:bodyPr/>
        <a:lstStyle/>
        <a:p>
          <a:endParaRPr lang="en-AU"/>
        </a:p>
      </dgm:t>
    </dgm:pt>
    <dgm:pt modelId="{EA1BB4E8-03AD-4706-8D02-2D8E5BFBBDED}" type="pres">
      <dgm:prSet presAssocID="{AF760B57-4815-4767-BF97-F490BAA65B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E79595-6C59-49CF-8A8E-E5DC6178519A}" type="pres">
      <dgm:prSet presAssocID="{21A00803-0AC8-48CF-8E78-0EECB56DED50}" presName="circ2" presStyleLbl="vennNode1" presStyleIdx="1" presStyleCnt="3"/>
      <dgm:spPr/>
      <dgm:t>
        <a:bodyPr/>
        <a:lstStyle/>
        <a:p>
          <a:endParaRPr lang="en-AU"/>
        </a:p>
      </dgm:t>
    </dgm:pt>
    <dgm:pt modelId="{34C900F0-2AB6-47DE-8980-9EE74CA26E06}" type="pres">
      <dgm:prSet presAssocID="{21A00803-0AC8-48CF-8E78-0EECB56DED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21023D4-51FE-47B7-A973-9A75678DD383}" type="pres">
      <dgm:prSet presAssocID="{A1956122-CAB9-4DCC-9A5B-10963A5AF7AE}" presName="circ3" presStyleLbl="vennNode1" presStyleIdx="2" presStyleCnt="3"/>
      <dgm:spPr/>
      <dgm:t>
        <a:bodyPr/>
        <a:lstStyle/>
        <a:p>
          <a:endParaRPr lang="en-AU"/>
        </a:p>
      </dgm:t>
    </dgm:pt>
    <dgm:pt modelId="{1BE75903-4D0A-4D3F-B29B-8B6DDC3B1A93}" type="pres">
      <dgm:prSet presAssocID="{A1956122-CAB9-4DCC-9A5B-10963A5AF7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151D82E-B25C-4F9C-8032-40D44986E575}" type="presOf" srcId="{6BA1B296-007E-422C-8A7D-1F48762719CD}" destId="{5702105D-5234-4135-9352-3A7BFBCF4A19}" srcOrd="0" destOrd="0" presId="urn:microsoft.com/office/officeart/2005/8/layout/venn1"/>
    <dgm:cxn modelId="{06796B9E-8FE3-4163-8853-2B9B085CB495}" srcId="{6BA1B296-007E-422C-8A7D-1F48762719CD}" destId="{21A00803-0AC8-48CF-8E78-0EECB56DED50}" srcOrd="1" destOrd="0" parTransId="{0E136460-FE85-4424-8DBB-A0910B987253}" sibTransId="{40150C9B-7FCD-4154-8E9D-BB82FFEA63A5}"/>
    <dgm:cxn modelId="{655E97D5-38AC-43CE-A13C-2761DE908A36}" type="presOf" srcId="{21A00803-0AC8-48CF-8E78-0EECB56DED50}" destId="{D9E79595-6C59-49CF-8A8E-E5DC6178519A}" srcOrd="0" destOrd="0" presId="urn:microsoft.com/office/officeart/2005/8/layout/venn1"/>
    <dgm:cxn modelId="{903BD117-F033-4D23-8288-D0BD17BBDDFE}" srcId="{6BA1B296-007E-422C-8A7D-1F48762719CD}" destId="{A1956122-CAB9-4DCC-9A5B-10963A5AF7AE}" srcOrd="2" destOrd="0" parTransId="{7D9ACA50-4D54-47B8-AE45-0286A212508A}" sibTransId="{5D8314F4-9A9F-435F-875F-34FFD60EF39F}"/>
    <dgm:cxn modelId="{B51E008E-77F0-43F6-B118-3CD478F30511}" type="presOf" srcId="{AF760B57-4815-4767-BF97-F490BAA65BD0}" destId="{EA1BB4E8-03AD-4706-8D02-2D8E5BFBBDED}" srcOrd="1" destOrd="0" presId="urn:microsoft.com/office/officeart/2005/8/layout/venn1"/>
    <dgm:cxn modelId="{6F539FB6-C8D1-4DBC-99CF-1E2F8255554D}" type="presOf" srcId="{A1956122-CAB9-4DCC-9A5B-10963A5AF7AE}" destId="{1BE75903-4D0A-4D3F-B29B-8B6DDC3B1A93}" srcOrd="1" destOrd="0" presId="urn:microsoft.com/office/officeart/2005/8/layout/venn1"/>
    <dgm:cxn modelId="{B143AE2B-E7C3-412B-BEBF-12EA21C25FE6}" type="presOf" srcId="{A1956122-CAB9-4DCC-9A5B-10963A5AF7AE}" destId="{C21023D4-51FE-47B7-A973-9A75678DD383}" srcOrd="0" destOrd="0" presId="urn:microsoft.com/office/officeart/2005/8/layout/venn1"/>
    <dgm:cxn modelId="{43032306-1501-4362-9CD0-70081277D2D1}" type="presOf" srcId="{21A00803-0AC8-48CF-8E78-0EECB56DED50}" destId="{34C900F0-2AB6-47DE-8980-9EE74CA26E06}" srcOrd="1" destOrd="0" presId="urn:microsoft.com/office/officeart/2005/8/layout/venn1"/>
    <dgm:cxn modelId="{E0EFB191-D672-4EDA-9EF9-1BCB8ECE024C}" srcId="{6BA1B296-007E-422C-8A7D-1F48762719CD}" destId="{AF760B57-4815-4767-BF97-F490BAA65BD0}" srcOrd="0" destOrd="0" parTransId="{19D0E6F0-6EED-45D8-A721-E40EC364CF80}" sibTransId="{830C42CC-3C4D-4E75-AA66-B990953FA527}"/>
    <dgm:cxn modelId="{75286E53-2999-42D4-A3BB-766EBD7F27A3}" type="presOf" srcId="{AF760B57-4815-4767-BF97-F490BAA65BD0}" destId="{DA1619E1-E675-4C55-B510-95927134C95C}" srcOrd="0" destOrd="0" presId="urn:microsoft.com/office/officeart/2005/8/layout/venn1"/>
    <dgm:cxn modelId="{52F869E3-8B57-424C-A7F6-A19BD95D4F75}" type="presParOf" srcId="{5702105D-5234-4135-9352-3A7BFBCF4A19}" destId="{DA1619E1-E675-4C55-B510-95927134C95C}" srcOrd="0" destOrd="0" presId="urn:microsoft.com/office/officeart/2005/8/layout/venn1"/>
    <dgm:cxn modelId="{FA03DD75-5D46-4D44-B278-69B0BE3F0B00}" type="presParOf" srcId="{5702105D-5234-4135-9352-3A7BFBCF4A19}" destId="{EA1BB4E8-03AD-4706-8D02-2D8E5BFBBDED}" srcOrd="1" destOrd="0" presId="urn:microsoft.com/office/officeart/2005/8/layout/venn1"/>
    <dgm:cxn modelId="{89ED8371-D9F9-4604-90DD-1127DC15F0F6}" type="presParOf" srcId="{5702105D-5234-4135-9352-3A7BFBCF4A19}" destId="{D9E79595-6C59-49CF-8A8E-E5DC6178519A}" srcOrd="2" destOrd="0" presId="urn:microsoft.com/office/officeart/2005/8/layout/venn1"/>
    <dgm:cxn modelId="{6B5A7529-ACAC-4B1E-85B5-85DA4A3F0948}" type="presParOf" srcId="{5702105D-5234-4135-9352-3A7BFBCF4A19}" destId="{34C900F0-2AB6-47DE-8980-9EE74CA26E06}" srcOrd="3" destOrd="0" presId="urn:microsoft.com/office/officeart/2005/8/layout/venn1"/>
    <dgm:cxn modelId="{507FFE5F-3998-4AC5-8F51-3F8F14A7F3EA}" type="presParOf" srcId="{5702105D-5234-4135-9352-3A7BFBCF4A19}" destId="{C21023D4-51FE-47B7-A973-9A75678DD383}" srcOrd="4" destOrd="0" presId="urn:microsoft.com/office/officeart/2005/8/layout/venn1"/>
    <dgm:cxn modelId="{41641DF0-11A0-4BA0-822A-46190127E2B0}" type="presParOf" srcId="{5702105D-5234-4135-9352-3A7BFBCF4A19}" destId="{1BE75903-4D0A-4D3F-B29B-8B6DDC3B1A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1B296-007E-422C-8A7D-1F48762719C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F760B57-4815-4767-BF97-F490BAA65BD0}">
      <dgm:prSet phldrT="[Text]"/>
      <dgm:spPr/>
      <dgm:t>
        <a:bodyPr/>
        <a:lstStyle/>
        <a:p>
          <a:r>
            <a:rPr lang="en-AU" dirty="0" smtClean="0"/>
            <a:t>Context</a:t>
          </a:r>
          <a:endParaRPr lang="en-AU" dirty="0"/>
        </a:p>
      </dgm:t>
    </dgm:pt>
    <dgm:pt modelId="{19D0E6F0-6EED-45D8-A721-E40EC364CF80}" type="parTrans" cxnId="{E0EFB191-D672-4EDA-9EF9-1BCB8ECE024C}">
      <dgm:prSet/>
      <dgm:spPr/>
      <dgm:t>
        <a:bodyPr/>
        <a:lstStyle/>
        <a:p>
          <a:endParaRPr lang="en-AU"/>
        </a:p>
      </dgm:t>
    </dgm:pt>
    <dgm:pt modelId="{830C42CC-3C4D-4E75-AA66-B990953FA527}" type="sibTrans" cxnId="{E0EFB191-D672-4EDA-9EF9-1BCB8ECE024C}">
      <dgm:prSet/>
      <dgm:spPr/>
      <dgm:t>
        <a:bodyPr/>
        <a:lstStyle/>
        <a:p>
          <a:endParaRPr lang="en-AU"/>
        </a:p>
      </dgm:t>
    </dgm:pt>
    <dgm:pt modelId="{21A00803-0AC8-48CF-8E78-0EECB56DED50}">
      <dgm:prSet phldrT="[Text]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AU" dirty="0" smtClean="0"/>
            <a:t>Research evidence</a:t>
          </a:r>
          <a:endParaRPr lang="en-AU" dirty="0"/>
        </a:p>
      </dgm:t>
    </dgm:pt>
    <dgm:pt modelId="{0E136460-FE85-4424-8DBB-A0910B987253}" type="parTrans" cxnId="{06796B9E-8FE3-4163-8853-2B9B085CB495}">
      <dgm:prSet/>
      <dgm:spPr/>
      <dgm:t>
        <a:bodyPr/>
        <a:lstStyle/>
        <a:p>
          <a:endParaRPr lang="en-AU"/>
        </a:p>
      </dgm:t>
    </dgm:pt>
    <dgm:pt modelId="{40150C9B-7FCD-4154-8E9D-BB82FFEA63A5}" type="sibTrans" cxnId="{06796B9E-8FE3-4163-8853-2B9B085CB495}">
      <dgm:prSet/>
      <dgm:spPr/>
      <dgm:t>
        <a:bodyPr/>
        <a:lstStyle/>
        <a:p>
          <a:endParaRPr lang="en-AU"/>
        </a:p>
      </dgm:t>
    </dgm:pt>
    <dgm:pt modelId="{A1956122-CAB9-4DCC-9A5B-10963A5AF7AE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AU" dirty="0" smtClean="0"/>
            <a:t>Preferences &amp; values</a:t>
          </a:r>
          <a:endParaRPr lang="en-AU" dirty="0"/>
        </a:p>
      </dgm:t>
    </dgm:pt>
    <dgm:pt modelId="{7D9ACA50-4D54-47B8-AE45-0286A212508A}" type="parTrans" cxnId="{903BD117-F033-4D23-8288-D0BD17BBDDFE}">
      <dgm:prSet/>
      <dgm:spPr/>
      <dgm:t>
        <a:bodyPr/>
        <a:lstStyle/>
        <a:p>
          <a:endParaRPr lang="en-AU"/>
        </a:p>
      </dgm:t>
    </dgm:pt>
    <dgm:pt modelId="{5D8314F4-9A9F-435F-875F-34FFD60EF39F}" type="sibTrans" cxnId="{903BD117-F033-4D23-8288-D0BD17BBDDFE}">
      <dgm:prSet/>
      <dgm:spPr/>
      <dgm:t>
        <a:bodyPr/>
        <a:lstStyle/>
        <a:p>
          <a:endParaRPr lang="en-AU"/>
        </a:p>
      </dgm:t>
    </dgm:pt>
    <dgm:pt modelId="{5702105D-5234-4135-9352-3A7BFBCF4A19}" type="pres">
      <dgm:prSet presAssocID="{6BA1B296-007E-422C-8A7D-1F48762719C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A1619E1-E675-4C55-B510-95927134C95C}" type="pres">
      <dgm:prSet presAssocID="{AF760B57-4815-4767-BF97-F490BAA65BD0}" presName="circ1" presStyleLbl="vennNode1" presStyleIdx="0" presStyleCnt="3"/>
      <dgm:spPr/>
      <dgm:t>
        <a:bodyPr/>
        <a:lstStyle/>
        <a:p>
          <a:endParaRPr lang="en-AU"/>
        </a:p>
      </dgm:t>
    </dgm:pt>
    <dgm:pt modelId="{EA1BB4E8-03AD-4706-8D02-2D8E5BFBBDED}" type="pres">
      <dgm:prSet presAssocID="{AF760B57-4815-4767-BF97-F490BAA65B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E79595-6C59-49CF-8A8E-E5DC6178519A}" type="pres">
      <dgm:prSet presAssocID="{21A00803-0AC8-48CF-8E78-0EECB56DED50}" presName="circ2" presStyleLbl="vennNode1" presStyleIdx="1" presStyleCnt="3"/>
      <dgm:spPr/>
      <dgm:t>
        <a:bodyPr/>
        <a:lstStyle/>
        <a:p>
          <a:endParaRPr lang="en-AU"/>
        </a:p>
      </dgm:t>
    </dgm:pt>
    <dgm:pt modelId="{34C900F0-2AB6-47DE-8980-9EE74CA26E06}" type="pres">
      <dgm:prSet presAssocID="{21A00803-0AC8-48CF-8E78-0EECB56DED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21023D4-51FE-47B7-A973-9A75678DD383}" type="pres">
      <dgm:prSet presAssocID="{A1956122-CAB9-4DCC-9A5B-10963A5AF7AE}" presName="circ3" presStyleLbl="vennNode1" presStyleIdx="2" presStyleCnt="3"/>
      <dgm:spPr/>
      <dgm:t>
        <a:bodyPr/>
        <a:lstStyle/>
        <a:p>
          <a:endParaRPr lang="en-AU"/>
        </a:p>
      </dgm:t>
    </dgm:pt>
    <dgm:pt modelId="{1BE75903-4D0A-4D3F-B29B-8B6DDC3B1A93}" type="pres">
      <dgm:prSet presAssocID="{A1956122-CAB9-4DCC-9A5B-10963A5AF7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5EF435E-4243-4FEC-9488-5E894AD23C3A}" type="presOf" srcId="{A1956122-CAB9-4DCC-9A5B-10963A5AF7AE}" destId="{C21023D4-51FE-47B7-A973-9A75678DD383}" srcOrd="0" destOrd="0" presId="urn:microsoft.com/office/officeart/2005/8/layout/venn1"/>
    <dgm:cxn modelId="{927D2CB9-CE73-4065-8DA2-7F5602FD4438}" type="presOf" srcId="{AF760B57-4815-4767-BF97-F490BAA65BD0}" destId="{EA1BB4E8-03AD-4706-8D02-2D8E5BFBBDED}" srcOrd="1" destOrd="0" presId="urn:microsoft.com/office/officeart/2005/8/layout/venn1"/>
    <dgm:cxn modelId="{06796B9E-8FE3-4163-8853-2B9B085CB495}" srcId="{6BA1B296-007E-422C-8A7D-1F48762719CD}" destId="{21A00803-0AC8-48CF-8E78-0EECB56DED50}" srcOrd="1" destOrd="0" parTransId="{0E136460-FE85-4424-8DBB-A0910B987253}" sibTransId="{40150C9B-7FCD-4154-8E9D-BB82FFEA63A5}"/>
    <dgm:cxn modelId="{B5E8C96D-8A49-4106-A65D-B35082CEC3DF}" type="presOf" srcId="{21A00803-0AC8-48CF-8E78-0EECB56DED50}" destId="{D9E79595-6C59-49CF-8A8E-E5DC6178519A}" srcOrd="0" destOrd="0" presId="urn:microsoft.com/office/officeart/2005/8/layout/venn1"/>
    <dgm:cxn modelId="{903BD117-F033-4D23-8288-D0BD17BBDDFE}" srcId="{6BA1B296-007E-422C-8A7D-1F48762719CD}" destId="{A1956122-CAB9-4DCC-9A5B-10963A5AF7AE}" srcOrd="2" destOrd="0" parTransId="{7D9ACA50-4D54-47B8-AE45-0286A212508A}" sibTransId="{5D8314F4-9A9F-435F-875F-34FFD60EF39F}"/>
    <dgm:cxn modelId="{A46354D4-449D-4A6D-A0AE-E60D17851BA8}" type="presOf" srcId="{21A00803-0AC8-48CF-8E78-0EECB56DED50}" destId="{34C900F0-2AB6-47DE-8980-9EE74CA26E06}" srcOrd="1" destOrd="0" presId="urn:microsoft.com/office/officeart/2005/8/layout/venn1"/>
    <dgm:cxn modelId="{DAC755F9-E3A2-43EB-92F3-80CFD872E732}" type="presOf" srcId="{AF760B57-4815-4767-BF97-F490BAA65BD0}" destId="{DA1619E1-E675-4C55-B510-95927134C95C}" srcOrd="0" destOrd="0" presId="urn:microsoft.com/office/officeart/2005/8/layout/venn1"/>
    <dgm:cxn modelId="{E0EFB191-D672-4EDA-9EF9-1BCB8ECE024C}" srcId="{6BA1B296-007E-422C-8A7D-1F48762719CD}" destId="{AF760B57-4815-4767-BF97-F490BAA65BD0}" srcOrd="0" destOrd="0" parTransId="{19D0E6F0-6EED-45D8-A721-E40EC364CF80}" sibTransId="{830C42CC-3C4D-4E75-AA66-B990953FA527}"/>
    <dgm:cxn modelId="{A1851DA2-A3CA-483A-A9B4-9F800A32B2B6}" type="presOf" srcId="{6BA1B296-007E-422C-8A7D-1F48762719CD}" destId="{5702105D-5234-4135-9352-3A7BFBCF4A19}" srcOrd="0" destOrd="0" presId="urn:microsoft.com/office/officeart/2005/8/layout/venn1"/>
    <dgm:cxn modelId="{5D59E37A-74A5-4627-8945-1169908D773E}" type="presOf" srcId="{A1956122-CAB9-4DCC-9A5B-10963A5AF7AE}" destId="{1BE75903-4D0A-4D3F-B29B-8B6DDC3B1A93}" srcOrd="1" destOrd="0" presId="urn:microsoft.com/office/officeart/2005/8/layout/venn1"/>
    <dgm:cxn modelId="{BF5413E8-E27C-4957-8DB4-70DFB0A0D970}" type="presParOf" srcId="{5702105D-5234-4135-9352-3A7BFBCF4A19}" destId="{DA1619E1-E675-4C55-B510-95927134C95C}" srcOrd="0" destOrd="0" presId="urn:microsoft.com/office/officeart/2005/8/layout/venn1"/>
    <dgm:cxn modelId="{5E062EC3-194A-4662-92BB-D4846CA20D50}" type="presParOf" srcId="{5702105D-5234-4135-9352-3A7BFBCF4A19}" destId="{EA1BB4E8-03AD-4706-8D02-2D8E5BFBBDED}" srcOrd="1" destOrd="0" presId="urn:microsoft.com/office/officeart/2005/8/layout/venn1"/>
    <dgm:cxn modelId="{9B36341C-2908-42A6-BED8-1C72B80147BC}" type="presParOf" srcId="{5702105D-5234-4135-9352-3A7BFBCF4A19}" destId="{D9E79595-6C59-49CF-8A8E-E5DC6178519A}" srcOrd="2" destOrd="0" presId="urn:microsoft.com/office/officeart/2005/8/layout/venn1"/>
    <dgm:cxn modelId="{77AB5A53-828D-4DC8-A098-040724FB1ECD}" type="presParOf" srcId="{5702105D-5234-4135-9352-3A7BFBCF4A19}" destId="{34C900F0-2AB6-47DE-8980-9EE74CA26E06}" srcOrd="3" destOrd="0" presId="urn:microsoft.com/office/officeart/2005/8/layout/venn1"/>
    <dgm:cxn modelId="{771BC4BB-9D1B-46EA-B066-B81BA7807C0C}" type="presParOf" srcId="{5702105D-5234-4135-9352-3A7BFBCF4A19}" destId="{C21023D4-51FE-47B7-A973-9A75678DD383}" srcOrd="4" destOrd="0" presId="urn:microsoft.com/office/officeart/2005/8/layout/venn1"/>
    <dgm:cxn modelId="{5472BF29-2C5D-4158-93D4-39A19EBA7E7C}" type="presParOf" srcId="{5702105D-5234-4135-9352-3A7BFBCF4A19}" destId="{1BE75903-4D0A-4D3F-B29B-8B6DDC3B1A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A1B296-007E-422C-8A7D-1F48762719C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F760B57-4815-4767-BF97-F490BAA65BD0}">
      <dgm:prSet phldrT="[Text]"/>
      <dgm:spPr/>
      <dgm:t>
        <a:bodyPr/>
        <a:lstStyle/>
        <a:p>
          <a:r>
            <a:rPr lang="en-AU" dirty="0" smtClean="0"/>
            <a:t>Feasibility</a:t>
          </a:r>
          <a:endParaRPr lang="en-AU" dirty="0"/>
        </a:p>
      </dgm:t>
    </dgm:pt>
    <dgm:pt modelId="{19D0E6F0-6EED-45D8-A721-E40EC364CF80}" type="parTrans" cxnId="{E0EFB191-D672-4EDA-9EF9-1BCB8ECE024C}">
      <dgm:prSet/>
      <dgm:spPr/>
      <dgm:t>
        <a:bodyPr/>
        <a:lstStyle/>
        <a:p>
          <a:endParaRPr lang="en-AU"/>
        </a:p>
      </dgm:t>
    </dgm:pt>
    <dgm:pt modelId="{830C42CC-3C4D-4E75-AA66-B990953FA527}" type="sibTrans" cxnId="{E0EFB191-D672-4EDA-9EF9-1BCB8ECE024C}">
      <dgm:prSet/>
      <dgm:spPr/>
      <dgm:t>
        <a:bodyPr/>
        <a:lstStyle/>
        <a:p>
          <a:endParaRPr lang="en-AU"/>
        </a:p>
      </dgm:t>
    </dgm:pt>
    <dgm:pt modelId="{21A00803-0AC8-48CF-8E78-0EECB56DED50}">
      <dgm:prSet phldrT="[Text]"/>
      <dgm:spPr>
        <a:solidFill>
          <a:srgbClr val="FED46C">
            <a:alpha val="49804"/>
          </a:srgbClr>
        </a:solidFill>
      </dgm:spPr>
      <dgm:t>
        <a:bodyPr/>
        <a:lstStyle/>
        <a:p>
          <a:r>
            <a:rPr lang="en-AU" dirty="0" smtClean="0"/>
            <a:t>Effectiveness</a:t>
          </a:r>
          <a:endParaRPr lang="en-AU" dirty="0"/>
        </a:p>
      </dgm:t>
    </dgm:pt>
    <dgm:pt modelId="{0E136460-FE85-4424-8DBB-A0910B987253}" type="parTrans" cxnId="{06796B9E-8FE3-4163-8853-2B9B085CB495}">
      <dgm:prSet/>
      <dgm:spPr/>
      <dgm:t>
        <a:bodyPr/>
        <a:lstStyle/>
        <a:p>
          <a:endParaRPr lang="en-AU"/>
        </a:p>
      </dgm:t>
    </dgm:pt>
    <dgm:pt modelId="{40150C9B-7FCD-4154-8E9D-BB82FFEA63A5}" type="sibTrans" cxnId="{06796B9E-8FE3-4163-8853-2B9B085CB495}">
      <dgm:prSet/>
      <dgm:spPr/>
      <dgm:t>
        <a:bodyPr/>
        <a:lstStyle/>
        <a:p>
          <a:endParaRPr lang="en-AU"/>
        </a:p>
      </dgm:t>
    </dgm:pt>
    <dgm:pt modelId="{A1956122-CAB9-4DCC-9A5B-10963A5AF7AE}">
      <dgm:prSet phldrT="[Text]"/>
      <dgm:spPr>
        <a:solidFill>
          <a:srgbClr val="F273AF">
            <a:alpha val="49804"/>
          </a:srgbClr>
        </a:solidFill>
      </dgm:spPr>
      <dgm:t>
        <a:bodyPr/>
        <a:lstStyle/>
        <a:p>
          <a:r>
            <a:rPr lang="en-AU" dirty="0" smtClean="0"/>
            <a:t>Acceptability</a:t>
          </a:r>
          <a:endParaRPr lang="en-AU" dirty="0"/>
        </a:p>
      </dgm:t>
    </dgm:pt>
    <dgm:pt modelId="{7D9ACA50-4D54-47B8-AE45-0286A212508A}" type="parTrans" cxnId="{903BD117-F033-4D23-8288-D0BD17BBDDFE}">
      <dgm:prSet/>
      <dgm:spPr/>
      <dgm:t>
        <a:bodyPr/>
        <a:lstStyle/>
        <a:p>
          <a:endParaRPr lang="en-AU"/>
        </a:p>
      </dgm:t>
    </dgm:pt>
    <dgm:pt modelId="{5D8314F4-9A9F-435F-875F-34FFD60EF39F}" type="sibTrans" cxnId="{903BD117-F033-4D23-8288-D0BD17BBDDFE}">
      <dgm:prSet/>
      <dgm:spPr/>
      <dgm:t>
        <a:bodyPr/>
        <a:lstStyle/>
        <a:p>
          <a:endParaRPr lang="en-AU"/>
        </a:p>
      </dgm:t>
    </dgm:pt>
    <dgm:pt modelId="{5702105D-5234-4135-9352-3A7BFBCF4A19}" type="pres">
      <dgm:prSet presAssocID="{6BA1B296-007E-422C-8A7D-1F48762719CD}" presName="compositeShape" presStyleCnt="0">
        <dgm:presLayoutVars>
          <dgm:chMax val="7"/>
          <dgm:dir/>
          <dgm:resizeHandles val="exact"/>
        </dgm:presLayoutVars>
      </dgm:prSet>
      <dgm:spPr/>
    </dgm:pt>
    <dgm:pt modelId="{DA1619E1-E675-4C55-B510-95927134C95C}" type="pres">
      <dgm:prSet presAssocID="{AF760B57-4815-4767-BF97-F490BAA65BD0}" presName="circ1" presStyleLbl="vennNode1" presStyleIdx="0" presStyleCnt="3"/>
      <dgm:spPr/>
      <dgm:t>
        <a:bodyPr/>
        <a:lstStyle/>
        <a:p>
          <a:endParaRPr lang="en-AU"/>
        </a:p>
      </dgm:t>
    </dgm:pt>
    <dgm:pt modelId="{EA1BB4E8-03AD-4706-8D02-2D8E5BFBBDED}" type="pres">
      <dgm:prSet presAssocID="{AF760B57-4815-4767-BF97-F490BAA65B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E79595-6C59-49CF-8A8E-E5DC6178519A}" type="pres">
      <dgm:prSet presAssocID="{21A00803-0AC8-48CF-8E78-0EECB56DED50}" presName="circ2" presStyleLbl="vennNode1" presStyleIdx="1" presStyleCnt="3"/>
      <dgm:spPr/>
      <dgm:t>
        <a:bodyPr/>
        <a:lstStyle/>
        <a:p>
          <a:endParaRPr lang="en-AU"/>
        </a:p>
      </dgm:t>
    </dgm:pt>
    <dgm:pt modelId="{34C900F0-2AB6-47DE-8980-9EE74CA26E06}" type="pres">
      <dgm:prSet presAssocID="{21A00803-0AC8-48CF-8E78-0EECB56DED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21023D4-51FE-47B7-A973-9A75678DD383}" type="pres">
      <dgm:prSet presAssocID="{A1956122-CAB9-4DCC-9A5B-10963A5AF7AE}" presName="circ3" presStyleLbl="vennNode1" presStyleIdx="2" presStyleCnt="3"/>
      <dgm:spPr/>
      <dgm:t>
        <a:bodyPr/>
        <a:lstStyle/>
        <a:p>
          <a:endParaRPr lang="en-AU"/>
        </a:p>
      </dgm:t>
    </dgm:pt>
    <dgm:pt modelId="{1BE75903-4D0A-4D3F-B29B-8B6DDC3B1A93}" type="pres">
      <dgm:prSet presAssocID="{A1956122-CAB9-4DCC-9A5B-10963A5AF7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1ACA4BD-E525-4190-8502-9B0869FF7593}" type="presOf" srcId="{AF760B57-4815-4767-BF97-F490BAA65BD0}" destId="{DA1619E1-E675-4C55-B510-95927134C95C}" srcOrd="0" destOrd="0" presId="urn:microsoft.com/office/officeart/2005/8/layout/venn1"/>
    <dgm:cxn modelId="{5DCC32AE-A7CE-4D4D-88F7-85B779A95D70}" type="presOf" srcId="{A1956122-CAB9-4DCC-9A5B-10963A5AF7AE}" destId="{1BE75903-4D0A-4D3F-B29B-8B6DDC3B1A93}" srcOrd="1" destOrd="0" presId="urn:microsoft.com/office/officeart/2005/8/layout/venn1"/>
    <dgm:cxn modelId="{3BA6E881-F989-4308-943C-2502E1C25896}" type="presOf" srcId="{A1956122-CAB9-4DCC-9A5B-10963A5AF7AE}" destId="{C21023D4-51FE-47B7-A973-9A75678DD383}" srcOrd="0" destOrd="0" presId="urn:microsoft.com/office/officeart/2005/8/layout/venn1"/>
    <dgm:cxn modelId="{25F21C93-F211-4AA0-8C78-71787F85BA7C}" type="presOf" srcId="{21A00803-0AC8-48CF-8E78-0EECB56DED50}" destId="{D9E79595-6C59-49CF-8A8E-E5DC6178519A}" srcOrd="0" destOrd="0" presId="urn:microsoft.com/office/officeart/2005/8/layout/venn1"/>
    <dgm:cxn modelId="{06796B9E-8FE3-4163-8853-2B9B085CB495}" srcId="{6BA1B296-007E-422C-8A7D-1F48762719CD}" destId="{21A00803-0AC8-48CF-8E78-0EECB56DED50}" srcOrd="1" destOrd="0" parTransId="{0E136460-FE85-4424-8DBB-A0910B987253}" sibTransId="{40150C9B-7FCD-4154-8E9D-BB82FFEA63A5}"/>
    <dgm:cxn modelId="{903BD117-F033-4D23-8288-D0BD17BBDDFE}" srcId="{6BA1B296-007E-422C-8A7D-1F48762719CD}" destId="{A1956122-CAB9-4DCC-9A5B-10963A5AF7AE}" srcOrd="2" destOrd="0" parTransId="{7D9ACA50-4D54-47B8-AE45-0286A212508A}" sibTransId="{5D8314F4-9A9F-435F-875F-34FFD60EF39F}"/>
    <dgm:cxn modelId="{2AB9A7B8-AD65-4888-A96B-81EC4E9326A0}" type="presOf" srcId="{AF760B57-4815-4767-BF97-F490BAA65BD0}" destId="{EA1BB4E8-03AD-4706-8D02-2D8E5BFBBDED}" srcOrd="1" destOrd="0" presId="urn:microsoft.com/office/officeart/2005/8/layout/venn1"/>
    <dgm:cxn modelId="{FFF8AE3B-9D92-43D0-96B0-BF7835EAC088}" type="presOf" srcId="{6BA1B296-007E-422C-8A7D-1F48762719CD}" destId="{5702105D-5234-4135-9352-3A7BFBCF4A19}" srcOrd="0" destOrd="0" presId="urn:microsoft.com/office/officeart/2005/8/layout/venn1"/>
    <dgm:cxn modelId="{E0EFB191-D672-4EDA-9EF9-1BCB8ECE024C}" srcId="{6BA1B296-007E-422C-8A7D-1F48762719CD}" destId="{AF760B57-4815-4767-BF97-F490BAA65BD0}" srcOrd="0" destOrd="0" parTransId="{19D0E6F0-6EED-45D8-A721-E40EC364CF80}" sibTransId="{830C42CC-3C4D-4E75-AA66-B990953FA527}"/>
    <dgm:cxn modelId="{DF37C0C4-6C2C-451C-B9C4-51264B9A6A0B}" type="presOf" srcId="{21A00803-0AC8-48CF-8E78-0EECB56DED50}" destId="{34C900F0-2AB6-47DE-8980-9EE74CA26E06}" srcOrd="1" destOrd="0" presId="urn:microsoft.com/office/officeart/2005/8/layout/venn1"/>
    <dgm:cxn modelId="{C23412C7-BC42-464C-AFE6-64EB50B1470B}" type="presParOf" srcId="{5702105D-5234-4135-9352-3A7BFBCF4A19}" destId="{DA1619E1-E675-4C55-B510-95927134C95C}" srcOrd="0" destOrd="0" presId="urn:microsoft.com/office/officeart/2005/8/layout/venn1"/>
    <dgm:cxn modelId="{EF731492-4EA9-4675-B9EA-46A4C964FEFF}" type="presParOf" srcId="{5702105D-5234-4135-9352-3A7BFBCF4A19}" destId="{EA1BB4E8-03AD-4706-8D02-2D8E5BFBBDED}" srcOrd="1" destOrd="0" presId="urn:microsoft.com/office/officeart/2005/8/layout/venn1"/>
    <dgm:cxn modelId="{4D70CF57-13D3-4534-B21B-0D25BDE172B0}" type="presParOf" srcId="{5702105D-5234-4135-9352-3A7BFBCF4A19}" destId="{D9E79595-6C59-49CF-8A8E-E5DC6178519A}" srcOrd="2" destOrd="0" presId="urn:microsoft.com/office/officeart/2005/8/layout/venn1"/>
    <dgm:cxn modelId="{6D018EEB-0093-42F8-A89D-45A6DA854CFF}" type="presParOf" srcId="{5702105D-5234-4135-9352-3A7BFBCF4A19}" destId="{34C900F0-2AB6-47DE-8980-9EE74CA26E06}" srcOrd="3" destOrd="0" presId="urn:microsoft.com/office/officeart/2005/8/layout/venn1"/>
    <dgm:cxn modelId="{3DCA847E-A58A-470B-9C51-C3EBB5FD5D78}" type="presParOf" srcId="{5702105D-5234-4135-9352-3A7BFBCF4A19}" destId="{C21023D4-51FE-47B7-A973-9A75678DD383}" srcOrd="4" destOrd="0" presId="urn:microsoft.com/office/officeart/2005/8/layout/venn1"/>
    <dgm:cxn modelId="{2709749C-2F75-4849-935A-379D913EB4D7}" type="presParOf" srcId="{5702105D-5234-4135-9352-3A7BFBCF4A19}" destId="{1BE75903-4D0A-4D3F-B29B-8B6DDC3B1A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1619E1-E675-4C55-B510-95927134C95C}">
      <dsp:nvSpPr>
        <dsp:cNvPr id="0" name=""/>
        <dsp:cNvSpPr/>
      </dsp:nvSpPr>
      <dsp:spPr>
        <a:xfrm>
          <a:off x="766573" y="581585"/>
          <a:ext cx="2124453" cy="21244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Feasibility</a:t>
          </a:r>
          <a:endParaRPr lang="en-AU" sz="1600" kern="1200" dirty="0"/>
        </a:p>
      </dsp:txBody>
      <dsp:txXfrm>
        <a:off x="1049833" y="953365"/>
        <a:ext cx="1557932" cy="956003"/>
      </dsp:txXfrm>
    </dsp:sp>
    <dsp:sp modelId="{D9E79595-6C59-49CF-8A8E-E5DC6178519A}">
      <dsp:nvSpPr>
        <dsp:cNvPr id="0" name=""/>
        <dsp:cNvSpPr/>
      </dsp:nvSpPr>
      <dsp:spPr>
        <a:xfrm>
          <a:off x="1533146" y="1909369"/>
          <a:ext cx="2124453" cy="2124453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Effectiveness</a:t>
          </a:r>
          <a:endParaRPr lang="en-AU" sz="1600" kern="1200" dirty="0"/>
        </a:p>
      </dsp:txBody>
      <dsp:txXfrm>
        <a:off x="2182875" y="2458186"/>
        <a:ext cx="1274671" cy="1168449"/>
      </dsp:txXfrm>
    </dsp:sp>
    <dsp:sp modelId="{C21023D4-51FE-47B7-A973-9A75678DD383}">
      <dsp:nvSpPr>
        <dsp:cNvPr id="0" name=""/>
        <dsp:cNvSpPr/>
      </dsp:nvSpPr>
      <dsp:spPr>
        <a:xfrm>
          <a:off x="0" y="1909369"/>
          <a:ext cx="2124453" cy="2124453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Acceptability</a:t>
          </a:r>
          <a:endParaRPr lang="en-AU" sz="1600" kern="1200" dirty="0"/>
        </a:p>
      </dsp:txBody>
      <dsp:txXfrm>
        <a:off x="200052" y="2458186"/>
        <a:ext cx="1274671" cy="11684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1619E1-E675-4C55-B510-95927134C95C}">
      <dsp:nvSpPr>
        <dsp:cNvPr id="0" name=""/>
        <dsp:cNvSpPr/>
      </dsp:nvSpPr>
      <dsp:spPr>
        <a:xfrm>
          <a:off x="766573" y="559881"/>
          <a:ext cx="2124453" cy="21244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Context</a:t>
          </a:r>
          <a:endParaRPr lang="en-AU" sz="1800" kern="1200" dirty="0"/>
        </a:p>
      </dsp:txBody>
      <dsp:txXfrm>
        <a:off x="1049833" y="931661"/>
        <a:ext cx="1557932" cy="956003"/>
      </dsp:txXfrm>
    </dsp:sp>
    <dsp:sp modelId="{D9E79595-6C59-49CF-8A8E-E5DC6178519A}">
      <dsp:nvSpPr>
        <dsp:cNvPr id="0" name=""/>
        <dsp:cNvSpPr/>
      </dsp:nvSpPr>
      <dsp:spPr>
        <a:xfrm>
          <a:off x="1533146" y="1887665"/>
          <a:ext cx="2124453" cy="2124453"/>
        </a:xfrm>
        <a:prstGeom prst="ellipse">
          <a:avLst/>
        </a:prstGeom>
        <a:solidFill>
          <a:schemeClr val="accent3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Research evidence</a:t>
          </a:r>
          <a:endParaRPr lang="en-AU" sz="1800" kern="1200" dirty="0"/>
        </a:p>
      </dsp:txBody>
      <dsp:txXfrm>
        <a:off x="2182875" y="2436482"/>
        <a:ext cx="1274671" cy="1168449"/>
      </dsp:txXfrm>
    </dsp:sp>
    <dsp:sp modelId="{C21023D4-51FE-47B7-A973-9A75678DD383}">
      <dsp:nvSpPr>
        <dsp:cNvPr id="0" name=""/>
        <dsp:cNvSpPr/>
      </dsp:nvSpPr>
      <dsp:spPr>
        <a:xfrm>
          <a:off x="0" y="1887665"/>
          <a:ext cx="2124453" cy="2124453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Preferences &amp; values</a:t>
          </a:r>
          <a:endParaRPr lang="en-AU" sz="1800" kern="1200" dirty="0"/>
        </a:p>
      </dsp:txBody>
      <dsp:txXfrm>
        <a:off x="200052" y="2436482"/>
        <a:ext cx="1274671" cy="11684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1619E1-E675-4C55-B510-95927134C95C}">
      <dsp:nvSpPr>
        <dsp:cNvPr id="0" name=""/>
        <dsp:cNvSpPr/>
      </dsp:nvSpPr>
      <dsp:spPr>
        <a:xfrm>
          <a:off x="2696891" y="49862"/>
          <a:ext cx="2393424" cy="23934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Feasibility</a:t>
          </a:r>
          <a:endParaRPr lang="en-AU" sz="1800" kern="1200" dirty="0"/>
        </a:p>
      </dsp:txBody>
      <dsp:txXfrm>
        <a:off x="3016015" y="468712"/>
        <a:ext cx="1755177" cy="1077040"/>
      </dsp:txXfrm>
    </dsp:sp>
    <dsp:sp modelId="{D9E79595-6C59-49CF-8A8E-E5DC6178519A}">
      <dsp:nvSpPr>
        <dsp:cNvPr id="0" name=""/>
        <dsp:cNvSpPr/>
      </dsp:nvSpPr>
      <dsp:spPr>
        <a:xfrm>
          <a:off x="3560519" y="1545753"/>
          <a:ext cx="2393424" cy="2393424"/>
        </a:xfrm>
        <a:prstGeom prst="ellipse">
          <a:avLst/>
        </a:prstGeom>
        <a:solidFill>
          <a:srgbClr val="FED46C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Effectiveness</a:t>
          </a:r>
          <a:endParaRPr lang="en-AU" sz="1800" kern="1200" dirty="0"/>
        </a:p>
      </dsp:txBody>
      <dsp:txXfrm>
        <a:off x="4292508" y="2164054"/>
        <a:ext cx="1436054" cy="1316383"/>
      </dsp:txXfrm>
    </dsp:sp>
    <dsp:sp modelId="{C21023D4-51FE-47B7-A973-9A75678DD383}">
      <dsp:nvSpPr>
        <dsp:cNvPr id="0" name=""/>
        <dsp:cNvSpPr/>
      </dsp:nvSpPr>
      <dsp:spPr>
        <a:xfrm>
          <a:off x="1833264" y="1545753"/>
          <a:ext cx="2393424" cy="2393424"/>
        </a:xfrm>
        <a:prstGeom prst="ellipse">
          <a:avLst/>
        </a:prstGeom>
        <a:solidFill>
          <a:srgbClr val="F273AF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Acceptability</a:t>
          </a:r>
          <a:endParaRPr lang="en-AU" sz="1800" kern="1200" dirty="0"/>
        </a:p>
      </dsp:txBody>
      <dsp:txXfrm>
        <a:off x="2058645" y="2164054"/>
        <a:ext cx="1436054" cy="1316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4B47C-B08F-4DB5-ADD6-DCE556E450EB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170FF-27E6-4CC0-9CAC-1C870059389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51239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70FF-27E6-4CC0-9CAC-1C870059389E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63218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BBC611-D424-4ACE-AE2C-6CFFD68B56E3}" type="datetimeFigureOut">
              <a:rPr lang="en-AU" smtClean="0"/>
              <a:pPr/>
              <a:t>16/12/2011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4CD2BA-4B77-424E-AF2F-295547D0E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sz="5300" dirty="0" smtClean="0"/>
              <a:t>Consumer participation in The Cochrane Collaboration: </a:t>
            </a:r>
            <a:r>
              <a:rPr lang="en-AU" sz="4800" dirty="0" smtClean="0"/>
              <a:t/>
            </a:r>
            <a:br>
              <a:rPr lang="en-AU" sz="4800" dirty="0" smtClean="0"/>
            </a:br>
            <a:r>
              <a:rPr lang="en-AU" sz="4800" dirty="0" smtClean="0"/>
              <a:t>A comparison of models</a:t>
            </a:r>
            <a:endParaRPr lang="en-AU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AU" dirty="0" smtClean="0"/>
              <a:t>Gill Gyte</a:t>
            </a:r>
          </a:p>
          <a:p>
            <a:pPr algn="r"/>
            <a:r>
              <a:rPr lang="en-AU" dirty="0" smtClean="0"/>
              <a:t>Dell Horey</a:t>
            </a:r>
          </a:p>
          <a:p>
            <a:pPr algn="r"/>
            <a:r>
              <a:rPr lang="en-AU" sz="2400" dirty="0" smtClean="0"/>
              <a:t> 			20 October 2011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2a. Consumer involvement in PCG reviews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dirty="0" smtClean="0"/>
              <a:t>What do consumers add to PCG reviews?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2200" dirty="0" smtClean="0"/>
          </a:p>
          <a:p>
            <a:pPr marL="0" indent="0">
              <a:buNone/>
            </a:pPr>
            <a:r>
              <a:rPr lang="en-AU" sz="2200" dirty="0" smtClean="0"/>
              <a:t>Consumers can improve the quality of PCG reviews by</a:t>
            </a:r>
          </a:p>
          <a:p>
            <a:pPr lvl="1">
              <a:lnSpc>
                <a:spcPct val="200000"/>
              </a:lnSpc>
            </a:pPr>
            <a:r>
              <a:rPr lang="en-AU" sz="2200" dirty="0" smtClean="0"/>
              <a:t>Increasing their </a:t>
            </a:r>
            <a:r>
              <a:rPr lang="en-AU" sz="2200" i="1" dirty="0" smtClean="0"/>
              <a:t>acceptability</a:t>
            </a:r>
          </a:p>
          <a:p>
            <a:pPr lvl="1">
              <a:lnSpc>
                <a:spcPct val="200000"/>
              </a:lnSpc>
            </a:pPr>
            <a:r>
              <a:rPr lang="en-AU" sz="2200" dirty="0" smtClean="0"/>
              <a:t>Enhancing their </a:t>
            </a:r>
            <a:r>
              <a:rPr lang="en-AU" sz="2200" i="1" dirty="0" smtClean="0"/>
              <a:t>feasibility</a:t>
            </a:r>
          </a:p>
          <a:p>
            <a:pPr lvl="1"/>
            <a:r>
              <a:rPr lang="en-AU" sz="2200" dirty="0" smtClean="0"/>
              <a:t>Identifying measures of </a:t>
            </a:r>
            <a:r>
              <a:rPr lang="en-AU" sz="2200" i="1" dirty="0" smtClean="0"/>
              <a:t>effectiveness </a:t>
            </a:r>
            <a:r>
              <a:rPr lang="en-AU" sz="2200" dirty="0" smtClean="0"/>
              <a:t>that are meaningful or appropriate to consumer decision-making.</a:t>
            </a:r>
          </a:p>
          <a:p>
            <a:pPr lvl="1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486400" y="1600200"/>
            <a:ext cx="365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90325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AU" dirty="0" smtClean="0"/>
          </a:p>
          <a:p>
            <a:pPr>
              <a:lnSpc>
                <a:spcPct val="120000"/>
              </a:lnSpc>
            </a:pPr>
            <a:r>
              <a:rPr lang="en-AU" dirty="0" smtClean="0"/>
              <a:t>Two models have been used by PCG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Consumer panel model  1998-2007</a:t>
            </a:r>
          </a:p>
          <a:p>
            <a:pPr lvl="1">
              <a:lnSpc>
                <a:spcPct val="120000"/>
              </a:lnSpc>
            </a:pPr>
            <a:r>
              <a:rPr lang="en-AU" dirty="0" smtClean="0"/>
              <a:t>Consumer peer review model 2008-2011</a:t>
            </a:r>
          </a:p>
          <a:p>
            <a:pPr>
              <a:lnSpc>
                <a:spcPct val="120000"/>
              </a:lnSpc>
            </a:pPr>
            <a:endParaRPr lang="en-AU" dirty="0" smtClean="0"/>
          </a:p>
          <a:p>
            <a:pPr>
              <a:lnSpc>
                <a:spcPct val="120000"/>
              </a:lnSpc>
            </a:pPr>
            <a:r>
              <a:rPr lang="en-AU" dirty="0" smtClean="0"/>
              <a:t>Comparison of these models offers lessons about involving consumers.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AU" sz="1600" dirty="0" smtClean="0"/>
              <a:t>2b. Consumer involvement in PCG reviews </a:t>
            </a:r>
            <a:br>
              <a:rPr lang="en-AU" sz="1600" dirty="0" smtClean="0"/>
            </a:b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dirty="0" smtClean="0"/>
              <a:t>How do different models affect participation ?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4984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   </a:t>
            </a:r>
            <a:br>
              <a:rPr lang="en-AU" dirty="0" smtClean="0"/>
            </a:br>
            <a:r>
              <a:rPr lang="en-AU" sz="1600" dirty="0"/>
              <a:t>2b. Consumer involvement in PCG reviews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Model 1: Consumer panel (1998-2007)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Features </a:t>
            </a:r>
            <a:endParaRPr lang="en-AU" i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Paid consumer coordinator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International coordinator panel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Opt-in model – all consumers involved in the panel invited to comment on all protocols and reviews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Review authors given summary in addition to all  consumer comments.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Engagement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73 consumers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69 from high income countries and 4 from low income countries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All reviews and protocols had consumer input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Many had multiple consumer input.</a:t>
            </a:r>
          </a:p>
        </p:txBody>
      </p:sp>
    </p:spTree>
    <p:extLst>
      <p:ext uri="{BB962C8B-B14F-4D97-AF65-F5344CB8AC3E}">
        <p14:creationId xmlns="" xmlns:p14="http://schemas.microsoft.com/office/powerpoint/2010/main" val="166616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728663"/>
            <a:ext cx="71818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96944" cy="1143000"/>
          </a:xfrm>
        </p:spPr>
        <p:txBody>
          <a:bodyPr>
            <a:normAutofit/>
          </a:bodyPr>
          <a:lstStyle/>
          <a:p>
            <a:r>
              <a:rPr lang="en-AU" sz="1600" dirty="0" smtClean="0"/>
              <a:t>2b</a:t>
            </a:r>
            <a:r>
              <a:rPr lang="en-AU" sz="1600" dirty="0"/>
              <a:t>. Consumer involvement in PCG reviews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dirty="0" smtClean="0"/>
              <a:t>Model 2: </a:t>
            </a:r>
            <a:r>
              <a:rPr lang="en-AU" dirty="0"/>
              <a:t>Consumer </a:t>
            </a:r>
            <a:r>
              <a:rPr lang="en-AU" dirty="0" smtClean="0"/>
              <a:t>peer review (2008-2011)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Features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Peer review model – individual consumers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Consumers selected by editorial </a:t>
            </a:r>
            <a:r>
              <a:rPr lang="en-AU" dirty="0" smtClean="0"/>
              <a:t>office based on stated areas of interest</a:t>
            </a:r>
            <a:endParaRPr lang="en-AU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Review authors given consumer comments </a:t>
            </a:r>
            <a:r>
              <a:rPr lang="en-AU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/>
              <a:t>One consumer only provides </a:t>
            </a:r>
            <a:r>
              <a:rPr lang="en-AU" dirty="0" smtClean="0"/>
              <a:t>input.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 smtClean="0"/>
              <a:t>Engagement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 smtClean="0"/>
              <a:t>28 consumers</a:t>
            </a:r>
            <a:endParaRPr lang="en-AU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 smtClean="0"/>
              <a:t>24 from </a:t>
            </a:r>
            <a:r>
              <a:rPr lang="en-AU" dirty="0"/>
              <a:t>high income countries and 4 from low income countries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dirty="0" smtClean="0"/>
              <a:t>Not </a:t>
            </a:r>
            <a:r>
              <a:rPr lang="en-AU" dirty="0"/>
              <a:t>all reviews and protocol receive consumer input. </a:t>
            </a:r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348827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2b. </a:t>
            </a:r>
            <a:r>
              <a:rPr lang="en-AU" sz="1600" dirty="0" smtClean="0"/>
              <a:t>Involving consumers in PCG Cochrane reviews </a:t>
            </a:r>
            <a:br>
              <a:rPr lang="en-AU" sz="16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Model </a:t>
            </a:r>
            <a:r>
              <a:rPr lang="en-AU" dirty="0"/>
              <a:t>1: Consumer </a:t>
            </a:r>
            <a:r>
              <a:rPr lang="en-AU" dirty="0" smtClean="0"/>
              <a:t>panel (1998-2007)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1500" b="1" cap="small" dirty="0" smtClean="0">
                <a:solidFill>
                  <a:srgbClr val="FFC000"/>
                </a:solidFill>
              </a:rPr>
              <a:t>Editors’ views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/>
              <a:t>More consumer </a:t>
            </a:r>
            <a:r>
              <a:rPr lang="en-AU" sz="2300" dirty="0" smtClean="0"/>
              <a:t>feedback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/>
              <a:t>More detailed consumer feedback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en-AU" sz="1900" i="1" dirty="0" smtClean="0"/>
              <a:t>“</a:t>
            </a:r>
            <a:r>
              <a:rPr lang="en-GB" sz="1900" i="1" dirty="0"/>
              <a:t>Comprehensive, varying views captured, all protocols and reviews had </a:t>
            </a:r>
            <a:r>
              <a:rPr lang="en-GB" sz="1900" i="1" dirty="0" smtClean="0"/>
              <a:t>input”</a:t>
            </a:r>
            <a:endParaRPr lang="en-AU" sz="1900" i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 smtClean="0"/>
              <a:t>Quality </a:t>
            </a:r>
            <a:r>
              <a:rPr lang="en-AU" sz="2300" dirty="0"/>
              <a:t>of summary important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en-AU" sz="1900" i="1" dirty="0"/>
              <a:t>“respectful of the authors’ contributions</a:t>
            </a:r>
            <a:r>
              <a:rPr lang="en-AU" sz="1900" dirty="0"/>
              <a:t>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/>
              <a:t>Saved time</a:t>
            </a:r>
            <a:r>
              <a:rPr lang="en-AU" sz="2300" dirty="0" smtClean="0"/>
              <a:t>.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en-GB" sz="1900" i="1" dirty="0" smtClean="0"/>
              <a:t>“The </a:t>
            </a:r>
            <a:r>
              <a:rPr lang="en-GB" sz="1900" i="1" dirty="0"/>
              <a:t>collated comments made it much quicker and easier to understand and use the consumer feedback - so less work for the </a:t>
            </a:r>
            <a:r>
              <a:rPr lang="en-GB" sz="1900" i="1" dirty="0" smtClean="0"/>
              <a:t>editor”</a:t>
            </a:r>
            <a:endParaRPr lang="en-AU" sz="19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1500" b="1" cap="small" dirty="0">
                <a:solidFill>
                  <a:srgbClr val="FFC000"/>
                </a:solidFill>
              </a:rPr>
              <a:t>Consumer feedback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/>
              <a:t>Broader input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en-AU" sz="1900" i="1" dirty="0"/>
              <a:t>“different experiences and expertise”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/>
              <a:t>Greater opportunity for consumer </a:t>
            </a:r>
            <a:r>
              <a:rPr lang="en-AU" sz="2300" dirty="0" smtClean="0"/>
              <a:t>input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en-GB" sz="1900" i="1" dirty="0" smtClean="0"/>
              <a:t>“allowed </a:t>
            </a:r>
            <a:r>
              <a:rPr lang="en-GB" sz="1900" i="1" dirty="0"/>
              <a:t>the possibility of taking feedback in multiple ways according to consumer preference and availability, and taking feedback from all interested </a:t>
            </a:r>
            <a:r>
              <a:rPr lang="en-GB" sz="1900" i="1" dirty="0" smtClean="0"/>
              <a:t>parties”</a:t>
            </a:r>
            <a:endParaRPr lang="en-AU" sz="1900" i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 smtClean="0"/>
              <a:t>Customised </a:t>
            </a:r>
            <a:r>
              <a:rPr lang="en-AU" sz="2300" dirty="0"/>
              <a:t>feedback to authors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AU" sz="2300" dirty="0"/>
              <a:t>Consumer </a:t>
            </a:r>
            <a:r>
              <a:rPr lang="en-AU" sz="2300" dirty="0" smtClean="0"/>
              <a:t>leadership</a:t>
            </a:r>
          </a:p>
          <a:p>
            <a:pPr marL="617220" lvl="2" indent="-342900">
              <a:buFont typeface="Arial" pitchFamily="34" charset="0"/>
              <a:buChar char="•"/>
            </a:pPr>
            <a:r>
              <a:rPr lang="en-GB" sz="1900" i="1" dirty="0" smtClean="0"/>
              <a:t>“allowed </a:t>
            </a:r>
            <a:r>
              <a:rPr lang="en-GB" sz="1900" i="1" dirty="0"/>
              <a:t>PCG consumer representation at Colloquia and in other forums beyond the review </a:t>
            </a:r>
            <a:r>
              <a:rPr lang="en-GB" sz="1900" i="1" dirty="0" smtClean="0"/>
              <a:t>group”</a:t>
            </a:r>
            <a:endParaRPr lang="en-AU" sz="1900" i="1" dirty="0"/>
          </a:p>
        </p:txBody>
      </p:sp>
    </p:spTree>
    <p:extLst>
      <p:ext uri="{BB962C8B-B14F-4D97-AF65-F5344CB8AC3E}">
        <p14:creationId xmlns="" xmlns:p14="http://schemas.microsoft.com/office/powerpoint/2010/main" val="227848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AU" sz="1600" dirty="0"/>
              <a:t>2b. Involving consumers in PCG Cochrane </a:t>
            </a:r>
            <a:r>
              <a:rPr lang="en-AU" sz="1600" dirty="0" smtClean="0"/>
              <a:t>reviews</a:t>
            </a:r>
            <a:br>
              <a:rPr lang="en-AU" sz="1600" dirty="0" smtClean="0"/>
            </a:br>
            <a:r>
              <a:rPr lang="en-AU" sz="1600" dirty="0" smtClean="0"/>
              <a:t>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Model 2: </a:t>
            </a:r>
            <a:r>
              <a:rPr lang="en-AU" dirty="0"/>
              <a:t>Consumer </a:t>
            </a:r>
            <a:r>
              <a:rPr lang="en-AU" dirty="0" smtClean="0"/>
              <a:t>peer review (2007-2011)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42792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5600" b="1" cap="small" dirty="0">
                <a:solidFill>
                  <a:srgbClr val="FFC000"/>
                </a:solidFill>
              </a:rPr>
              <a:t>Editor feedback</a:t>
            </a:r>
          </a:p>
          <a:p>
            <a:r>
              <a:rPr lang="en-AU" sz="8000" dirty="0" smtClean="0"/>
              <a:t>Feedback more variable or missing</a:t>
            </a:r>
          </a:p>
          <a:p>
            <a:pPr lvl="1"/>
            <a:r>
              <a:rPr lang="en-AU" sz="7200" i="1" dirty="0"/>
              <a:t>“pretty hit and miss. Sometimes excellent feedback from an individual, sometimes thin feedback, sometimes none.”</a:t>
            </a:r>
          </a:p>
          <a:p>
            <a:pPr lvl="1"/>
            <a:r>
              <a:rPr lang="en-AU" sz="7200" i="1" dirty="0"/>
              <a:t>“</a:t>
            </a:r>
            <a:r>
              <a:rPr lang="en-GB" sz="7200" i="1" dirty="0"/>
              <a:t> I don't think they highlight the 'outcomes' that matter for consumers as one used to expect in the past</a:t>
            </a:r>
            <a:r>
              <a:rPr lang="en-AU" sz="7200" i="1" dirty="0"/>
              <a:t>”</a:t>
            </a:r>
          </a:p>
          <a:p>
            <a:r>
              <a:rPr lang="en-AU" sz="8000" dirty="0" smtClean="0"/>
              <a:t>More work for editors and </a:t>
            </a:r>
            <a:r>
              <a:rPr lang="en-AU" sz="8000" dirty="0"/>
              <a:t>authors</a:t>
            </a:r>
          </a:p>
          <a:p>
            <a:pPr lvl="1"/>
            <a:r>
              <a:rPr lang="en-GB" sz="7200" i="1" dirty="0" smtClean="0"/>
              <a:t>“</a:t>
            </a:r>
            <a:r>
              <a:rPr lang="en-GB" sz="7200" i="1" dirty="0"/>
              <a:t>Sometimes the detailed comments are not directly relevant”</a:t>
            </a:r>
          </a:p>
          <a:p>
            <a:pPr lvl="1"/>
            <a:r>
              <a:rPr lang="en-AU" sz="7200" i="1" dirty="0"/>
              <a:t>“one has to go through all the comments in detail and sometimes they may be lengthy”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600200"/>
            <a:ext cx="3355848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5600" b="1" cap="small" dirty="0">
                <a:solidFill>
                  <a:srgbClr val="FFC000"/>
                </a:solidFill>
              </a:rPr>
              <a:t>Consumer feedback</a:t>
            </a:r>
          </a:p>
          <a:p>
            <a:r>
              <a:rPr lang="en-AU" sz="8000" dirty="0" smtClean="0"/>
              <a:t>Possibly reduced burden</a:t>
            </a:r>
            <a:endParaRPr lang="en-AU" sz="8000" dirty="0"/>
          </a:p>
          <a:p>
            <a:pPr lvl="1"/>
            <a:r>
              <a:rPr lang="en-AU" sz="7200" i="1" dirty="0" smtClean="0"/>
              <a:t>“Less feedback may be less overwhelming for authors”</a:t>
            </a:r>
          </a:p>
          <a:p>
            <a:r>
              <a:rPr lang="en-AU" sz="8000" dirty="0" smtClean="0"/>
              <a:t>Restricts consumers choice on what to comment on</a:t>
            </a:r>
          </a:p>
          <a:p>
            <a:pPr lvl="1"/>
            <a:r>
              <a:rPr lang="en-AU" sz="7200" i="1" dirty="0"/>
              <a:t>“People’s area of interest does not remain static”</a:t>
            </a:r>
          </a:p>
          <a:p>
            <a:pPr lvl="1"/>
            <a:r>
              <a:rPr lang="en-GB" sz="7200" i="1" dirty="0"/>
              <a:t>“at odds with my understanding of evidence-based practice - in that it is meant to capture patient values …limiting the response to one person it is going to diminish the quality of the response”</a:t>
            </a:r>
            <a:endParaRPr lang="en-AU" sz="7200" i="1" dirty="0"/>
          </a:p>
        </p:txBody>
      </p:sp>
    </p:spTree>
    <p:extLst>
      <p:ext uri="{BB962C8B-B14F-4D97-AF65-F5344CB8AC3E}">
        <p14:creationId xmlns="" xmlns:p14="http://schemas.microsoft.com/office/powerpoint/2010/main" val="3307291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2b. Involving consumers in PCG Cochrane </a:t>
            </a:r>
            <a:r>
              <a:rPr lang="en-AU" sz="1600" dirty="0" smtClean="0"/>
              <a:t>reviews</a:t>
            </a:r>
            <a:br>
              <a:rPr lang="en-AU" sz="16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Comparison </a:t>
            </a:r>
            <a:r>
              <a:rPr lang="en-AU" dirty="0"/>
              <a:t>of </a:t>
            </a:r>
            <a:r>
              <a:rPr lang="en-AU" dirty="0" smtClean="0"/>
              <a:t>models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AU" sz="1400" b="1" cap="small" dirty="0" smtClean="0">
                <a:solidFill>
                  <a:srgbClr val="FFC000"/>
                </a:solidFill>
              </a:rPr>
              <a:t>CONSUMER PANEL MODEL</a:t>
            </a:r>
            <a:endParaRPr lang="en-AU" sz="1400" b="1" cap="small" dirty="0">
              <a:solidFill>
                <a:srgbClr val="FFC000"/>
              </a:solidFill>
            </a:endParaRPr>
          </a:p>
          <a:p>
            <a:endParaRPr lang="en-AU" dirty="0" smtClean="0"/>
          </a:p>
          <a:p>
            <a:r>
              <a:rPr lang="en-AU" dirty="0" smtClean="0"/>
              <a:t>Highly acceptable to both consumers and editors</a:t>
            </a:r>
          </a:p>
          <a:p>
            <a:endParaRPr lang="en-AU" dirty="0" smtClean="0"/>
          </a:p>
          <a:p>
            <a:r>
              <a:rPr lang="en-AU" dirty="0" smtClean="0"/>
              <a:t>Effective consumer input;  both useful to review content and the summary helpful to authors and editors</a:t>
            </a:r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r>
              <a:rPr lang="en-AU" sz="2500" dirty="0" smtClean="0"/>
              <a:t>Not feasible over longer term as dependent on funded coordinator position.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AU" sz="1400" b="1" cap="small" dirty="0" smtClean="0">
                <a:solidFill>
                  <a:srgbClr val="FFC000"/>
                </a:solidFill>
              </a:rPr>
              <a:t>CONSUMER PEER REVIEW MODEL</a:t>
            </a:r>
            <a:endParaRPr lang="en-AU" sz="1400" b="1" cap="small" dirty="0">
              <a:solidFill>
                <a:srgbClr val="FFC000"/>
              </a:solidFill>
            </a:endParaRPr>
          </a:p>
          <a:p>
            <a:endParaRPr lang="en-AU" sz="2200" dirty="0" smtClean="0"/>
          </a:p>
          <a:p>
            <a:r>
              <a:rPr lang="en-AU" dirty="0" smtClean="0"/>
              <a:t>Qualified acceptability among consumers </a:t>
            </a:r>
            <a:r>
              <a:rPr lang="en-AU" dirty="0"/>
              <a:t>and </a:t>
            </a:r>
            <a:r>
              <a:rPr lang="en-AU" dirty="0" smtClean="0"/>
              <a:t>editors. Most wanted return to other model. Several consumers no longer participating.</a:t>
            </a:r>
          </a:p>
          <a:p>
            <a:pPr lvl="1"/>
            <a:endParaRPr lang="en-AU" dirty="0"/>
          </a:p>
          <a:p>
            <a:r>
              <a:rPr lang="en-AU" dirty="0" smtClean="0"/>
              <a:t>Consumer input sometimes difficult to integrate.</a:t>
            </a:r>
          </a:p>
          <a:p>
            <a:pPr marL="365760" lvl="1" indent="0">
              <a:buNone/>
            </a:pPr>
            <a:endParaRPr lang="en-AU" dirty="0"/>
          </a:p>
          <a:p>
            <a:r>
              <a:rPr lang="en-AU" sz="2200" dirty="0" smtClean="0"/>
              <a:t>Possibly cost </a:t>
            </a:r>
            <a:r>
              <a:rPr lang="en-AU" dirty="0" smtClean="0"/>
              <a:t>effective but input sometimes absent and loss of consumer-led initiatives.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544005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2b. Involving consumers in PCG Cochrane </a:t>
            </a:r>
            <a:r>
              <a:rPr lang="en-AU" sz="1600" dirty="0" smtClean="0"/>
              <a:t>reviews</a:t>
            </a:r>
            <a:br>
              <a:rPr lang="en-AU" sz="16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 three way trade-off exists between the acceptability of a model of consumer involvement, the effectiveness of the consumer input and the longer-term feasibility of the model.</a:t>
            </a:r>
          </a:p>
          <a:p>
            <a:endParaRPr lang="en-AU" dirty="0"/>
          </a:p>
          <a:p>
            <a:r>
              <a:rPr lang="en-AU" dirty="0" smtClean="0"/>
              <a:t>More research is needed to determine the best approach to consumer involvement for a review group.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4022753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3. Future directions in consumer involvement in PCG 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4873752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Appoint consumer editor</a:t>
            </a:r>
          </a:p>
          <a:p>
            <a:r>
              <a:rPr lang="en-AU" dirty="0" smtClean="0"/>
              <a:t>Introduce consumer “buddies”</a:t>
            </a:r>
          </a:p>
          <a:p>
            <a:r>
              <a:rPr lang="en-AU" dirty="0" smtClean="0"/>
              <a:t>Encourage greater use of consumer training resources</a:t>
            </a:r>
          </a:p>
          <a:p>
            <a:r>
              <a:rPr lang="en-AU" dirty="0" smtClean="0"/>
              <a:t>Update and monitor consumer interest database and allow multiple issues</a:t>
            </a:r>
          </a:p>
          <a:p>
            <a:r>
              <a:rPr lang="en-AU" dirty="0" smtClean="0"/>
              <a:t>Identify consumers willing to look at topics outside nominated interest.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52585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Our goals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To develop a framework to analyse consumer participation in Cochrane reviews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To investigate consumer involvement in </a:t>
            </a:r>
            <a:r>
              <a:rPr lang="en-AU" dirty="0"/>
              <a:t>Cochrane Pregnancy </a:t>
            </a:r>
            <a:r>
              <a:rPr lang="en-AU" dirty="0" smtClean="0"/>
              <a:t>and Childbirth (PCG) reviews 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AU" dirty="0" smtClean="0"/>
              <a:t>What do consumers add to PCG reviews?</a:t>
            </a:r>
          </a:p>
          <a:p>
            <a:pPr marL="822960" lvl="1" indent="-457200">
              <a:buFont typeface="+mj-lt"/>
              <a:buAutoNum type="alphaLcPeriod"/>
            </a:pPr>
            <a:r>
              <a:rPr lang="en-AU" dirty="0" smtClean="0"/>
              <a:t>How do different models for involving consumers affect participation?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To recommend future directions for consumer involvement in PCG reviews.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885802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5856" y="270892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Mucho </a:t>
            </a:r>
            <a:r>
              <a:rPr lang="en-AU" sz="3200" dirty="0" err="1" smtClean="0"/>
              <a:t>gracias</a:t>
            </a:r>
            <a:endParaRPr lang="en-AU" sz="3200" dirty="0"/>
          </a:p>
        </p:txBody>
      </p:sp>
    </p:spTree>
    <p:extLst>
      <p:ext uri="{BB962C8B-B14F-4D97-AF65-F5344CB8AC3E}">
        <p14:creationId xmlns="" xmlns:p14="http://schemas.microsoft.com/office/powerpoint/2010/main" val="66986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en-AU" sz="1600" dirty="0" smtClean="0"/>
              <a:t>1. FRAMEWORK</a:t>
            </a:r>
            <a:br>
              <a:rPr lang="en-AU" sz="16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What is the purpose of Cochrane reviews?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To investigate </a:t>
            </a:r>
            <a:r>
              <a:rPr lang="en-AU" dirty="0"/>
              <a:t>the effects of interventions </a:t>
            </a:r>
            <a:r>
              <a:rPr lang="en-AU" dirty="0" smtClean="0"/>
              <a:t>for </a:t>
            </a:r>
            <a:r>
              <a:rPr lang="en-AU" dirty="0"/>
              <a:t>prevention, treatment and rehabilitation. 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To help practitioners</a:t>
            </a:r>
            <a:r>
              <a:rPr lang="en-AU" dirty="0"/>
              <a:t>, consumers, policy-makers and others </a:t>
            </a:r>
            <a:r>
              <a:rPr lang="en-AU" dirty="0" smtClean="0"/>
              <a:t>make health decisions. </a:t>
            </a:r>
          </a:p>
          <a:p>
            <a:endParaRPr lang="en-AU" dirty="0"/>
          </a:p>
          <a:p>
            <a:r>
              <a:rPr lang="en-AU" dirty="0" smtClean="0"/>
              <a:t>To promote the use of evidence-based practice.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21557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1674327338"/>
              </p:ext>
            </p:extLst>
          </p:nvPr>
        </p:nvGraphicFramePr>
        <p:xfrm>
          <a:off x="4550133" y="1558768"/>
          <a:ext cx="3657600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400" dirty="0"/>
              <a:t>1. FRAMEWORK</a:t>
            </a:r>
            <a:r>
              <a:rPr lang="en-AU" sz="1400" dirty="0" smtClean="0"/>
              <a:t> </a:t>
            </a:r>
            <a:br>
              <a:rPr lang="en-AU" sz="14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Evidence-based practice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71437689"/>
              </p:ext>
            </p:extLst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5763088"/>
            <a:ext cx="41044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Based on model for evidence-based clinical decisions in Haynes R.B., </a:t>
            </a:r>
            <a:r>
              <a:rPr kumimoji="0" lang="en-A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Devereaux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 P.J., </a:t>
            </a:r>
            <a:r>
              <a:rPr kumimoji="0" lang="en-A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Guyatt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 G.H., (2002) Physicians’ and patients’ choices in evidence based practice </a:t>
            </a:r>
            <a:r>
              <a:rPr kumimoji="0" lang="en-A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British Medical Journal</a:t>
            </a: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</a:rPr>
              <a:t>. 324(7350):1350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16333" y="3284984"/>
            <a:ext cx="2147664" cy="68117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251520" y="27809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Professional expertise</a:t>
            </a:r>
            <a:endParaRPr lang="en-AU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18718" y="3150260"/>
            <a:ext cx="187315" cy="19831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400" dirty="0"/>
              <a:t>1. </a:t>
            </a:r>
            <a:r>
              <a:rPr lang="en-AU" sz="1400" dirty="0" smtClean="0"/>
              <a:t>FRAMEWORK</a:t>
            </a:r>
            <a:br>
              <a:rPr lang="en-AU" sz="1400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Evidence-based practice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659856659"/>
              </p:ext>
            </p:extLst>
          </p:nvPr>
        </p:nvGraphicFramePr>
        <p:xfrm>
          <a:off x="457200" y="1600201"/>
          <a:ext cx="7787208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32240" y="386104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What  treatment or intervention works?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191683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What works in this situation?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321297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What’s important to these people?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en-AU" sz="1400" dirty="0" smtClean="0"/>
              <a:t>2a. Consumer involvement in PCG reviews</a:t>
            </a:r>
            <a:br>
              <a:rPr lang="en-AU" sz="1400" dirty="0" smtClean="0"/>
            </a:br>
            <a:r>
              <a:rPr lang="en-AU" sz="1400" dirty="0" smtClean="0"/>
              <a:t/>
            </a:r>
            <a:br>
              <a:rPr lang="en-AU" sz="1400" dirty="0" smtClean="0"/>
            </a:br>
            <a:r>
              <a:rPr lang="en-AU" sz="2700" dirty="0" smtClean="0"/>
              <a:t>Background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65760" lvl="1" indent="0">
              <a:buNone/>
            </a:pPr>
            <a:endParaRPr lang="en-AU" sz="2200" dirty="0" smtClean="0"/>
          </a:p>
          <a:p>
            <a:pPr>
              <a:lnSpc>
                <a:spcPct val="120000"/>
              </a:lnSpc>
            </a:pPr>
            <a:r>
              <a:rPr lang="en-AU" dirty="0"/>
              <a:t>The Pregnancy &amp; Childbirth Group (PCG) used a Consumer Panel to provide input into reviews from 1998 to October 2007</a:t>
            </a:r>
            <a:r>
              <a:rPr lang="en-AU" dirty="0" smtClean="0"/>
              <a:t>. It was favourably evaluated in 2003.</a:t>
            </a:r>
            <a:endParaRPr lang="en-AU" dirty="0"/>
          </a:p>
          <a:p>
            <a:pPr>
              <a:lnSpc>
                <a:spcPct val="120000"/>
              </a:lnSpc>
            </a:pPr>
            <a:r>
              <a:rPr lang="en-AU" dirty="0" smtClean="0"/>
              <a:t>Loss </a:t>
            </a:r>
            <a:r>
              <a:rPr lang="en-AU" dirty="0"/>
              <a:t>of funding </a:t>
            </a:r>
            <a:r>
              <a:rPr lang="en-AU" dirty="0" smtClean="0"/>
              <a:t>meant </a:t>
            </a:r>
            <a:r>
              <a:rPr lang="en-AU" dirty="0"/>
              <a:t>new model to involve consumers was needed from </a:t>
            </a:r>
            <a:r>
              <a:rPr lang="en-AU" dirty="0" smtClean="0"/>
              <a:t>2008. The peer </a:t>
            </a:r>
            <a:r>
              <a:rPr lang="en-AU" dirty="0"/>
              <a:t>review </a:t>
            </a:r>
            <a:r>
              <a:rPr lang="en-AU" dirty="0" smtClean="0"/>
              <a:t>process used for other PCG referees was </a:t>
            </a:r>
            <a:r>
              <a:rPr lang="en-AU" dirty="0"/>
              <a:t>extended to </a:t>
            </a:r>
            <a:r>
              <a:rPr lang="en-AU" dirty="0" smtClean="0"/>
              <a:t>include consumers.</a:t>
            </a:r>
          </a:p>
          <a:p>
            <a:pPr>
              <a:lnSpc>
                <a:spcPct val="120000"/>
              </a:lnSpc>
            </a:pPr>
            <a:endParaRPr lang="en-AU" dirty="0" smtClean="0"/>
          </a:p>
          <a:p>
            <a:pPr>
              <a:lnSpc>
                <a:spcPct val="120000"/>
              </a:lnSpc>
            </a:pPr>
            <a:r>
              <a:rPr lang="en-AU" sz="2200" dirty="0" smtClean="0"/>
              <a:t>In 2011 we asked PCG </a:t>
            </a:r>
            <a:r>
              <a:rPr lang="en-AU" sz="2200" dirty="0"/>
              <a:t>editors and consumers with experience of </a:t>
            </a:r>
            <a:r>
              <a:rPr lang="en-AU" sz="2200" dirty="0" smtClean="0"/>
              <a:t>these two different models </a:t>
            </a:r>
            <a:r>
              <a:rPr lang="en-AU" sz="2200" dirty="0"/>
              <a:t>of </a:t>
            </a:r>
            <a:r>
              <a:rPr lang="en-AU" sz="2200" dirty="0" smtClean="0"/>
              <a:t>consumer participation: </a:t>
            </a:r>
            <a:endParaRPr lang="en-AU" sz="2200" dirty="0"/>
          </a:p>
          <a:p>
            <a:pPr lvl="2"/>
            <a:r>
              <a:rPr lang="en-AU" sz="2200" dirty="0" smtClean="0"/>
              <a:t>What does consumer </a:t>
            </a:r>
            <a:r>
              <a:rPr lang="en-AU" sz="2200" dirty="0"/>
              <a:t>input </a:t>
            </a:r>
            <a:r>
              <a:rPr lang="en-AU" sz="2200" dirty="0" smtClean="0"/>
              <a:t>add </a:t>
            </a:r>
            <a:r>
              <a:rPr lang="en-AU" sz="2200" dirty="0"/>
              <a:t>to </a:t>
            </a:r>
            <a:r>
              <a:rPr lang="en-AU" sz="2200" dirty="0" smtClean="0"/>
              <a:t>PCG reviews?</a:t>
            </a:r>
            <a:endParaRPr lang="en-AU" sz="2200" dirty="0"/>
          </a:p>
          <a:p>
            <a:pPr lvl="2"/>
            <a:r>
              <a:rPr lang="en-AU" sz="2200" dirty="0" smtClean="0"/>
              <a:t>How do </a:t>
            </a:r>
            <a:r>
              <a:rPr lang="en-AU" sz="2200" dirty="0"/>
              <a:t>the two </a:t>
            </a:r>
            <a:r>
              <a:rPr lang="en-AU" sz="2200" dirty="0" smtClean="0"/>
              <a:t>models</a:t>
            </a:r>
            <a:r>
              <a:rPr lang="en-AU" sz="2200" dirty="0"/>
              <a:t> </a:t>
            </a:r>
            <a:r>
              <a:rPr lang="en-AU" sz="2200" dirty="0" smtClean="0"/>
              <a:t>of consumer participation compare?</a:t>
            </a:r>
          </a:p>
          <a:p>
            <a:pPr marL="0" indent="0">
              <a:buNone/>
            </a:pPr>
            <a:r>
              <a:rPr lang="en-AU" sz="2200" dirty="0" smtClean="0"/>
              <a:t>	7/7 </a:t>
            </a:r>
            <a:r>
              <a:rPr lang="en-AU" sz="2200" dirty="0"/>
              <a:t>editors and </a:t>
            </a:r>
            <a:r>
              <a:rPr lang="en-AU" sz="2200" dirty="0" smtClean="0"/>
              <a:t>7/14 </a:t>
            </a:r>
            <a:r>
              <a:rPr lang="en-AU" sz="2200" dirty="0"/>
              <a:t>consumers responded. </a:t>
            </a:r>
            <a:endParaRPr lang="en-AU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9715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2a. Consumer involvement in PCG reviews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dirty="0" smtClean="0"/>
              <a:t>What do consumers add to PCG reviews?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18656" cy="4572000"/>
          </a:xfrm>
        </p:spPr>
        <p:txBody>
          <a:bodyPr>
            <a:normAutofit fontScale="70000" lnSpcReduction="20000"/>
          </a:bodyPr>
          <a:lstStyle/>
          <a:p>
            <a:endParaRPr lang="en-AU" sz="3100" dirty="0" smtClean="0"/>
          </a:p>
          <a:p>
            <a:r>
              <a:rPr lang="en-AU" sz="3100" dirty="0" smtClean="0"/>
              <a:t>Clarify background and rationale of review </a:t>
            </a:r>
          </a:p>
          <a:p>
            <a:endParaRPr lang="en-AU" sz="3100" dirty="0" smtClean="0"/>
          </a:p>
          <a:p>
            <a:r>
              <a:rPr lang="en-AU" sz="3100" dirty="0"/>
              <a:t>Make language more accessible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marL="365760" lvl="1" indent="0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b="1" dirty="0" smtClean="0">
                <a:solidFill>
                  <a:srgbClr val="F273AF"/>
                </a:solidFill>
              </a:rPr>
              <a:t>Evidence of</a:t>
            </a:r>
          </a:p>
          <a:p>
            <a:pPr marL="0" indent="0" algn="ctr">
              <a:buNone/>
            </a:pPr>
            <a:r>
              <a:rPr lang="en-AU" sz="3200" b="1" dirty="0" smtClean="0">
                <a:solidFill>
                  <a:srgbClr val="F273AF"/>
                </a:solidFill>
              </a:rPr>
              <a:t>ACCEPTABILITY</a:t>
            </a:r>
            <a:endParaRPr lang="en-AU" sz="3200" b="1" dirty="0">
              <a:solidFill>
                <a:srgbClr val="F273AF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43808" y="1600200"/>
            <a:ext cx="5832648" cy="45720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GB" sz="2900" i="1" dirty="0"/>
              <a:t>Often the consumer feedback is the most helpful. I think it has helped enhance relevance, </a:t>
            </a:r>
            <a:r>
              <a:rPr lang="en-GB" sz="2900" i="1" dirty="0" err="1"/>
              <a:t>understandability</a:t>
            </a:r>
            <a:r>
              <a:rPr lang="en-GB" sz="2900" i="1" dirty="0"/>
              <a:t> and quality of the reviews and </a:t>
            </a:r>
            <a:r>
              <a:rPr lang="en-GB" sz="2900" i="1" dirty="0" smtClean="0"/>
              <a:t>protocols. </a:t>
            </a:r>
            <a:r>
              <a:rPr lang="en-GB" sz="2000" dirty="0"/>
              <a:t>(Editor)</a:t>
            </a:r>
          </a:p>
          <a:p>
            <a:pPr lvl="1"/>
            <a:endParaRPr lang="en-GB" sz="2600" i="1" dirty="0" smtClean="0"/>
          </a:p>
          <a:p>
            <a:pPr lvl="1"/>
            <a:r>
              <a:rPr lang="en-GB" sz="2900" i="1" dirty="0"/>
              <a:t>Adds more down to earth ideas which probably relates more closely to those women the studies are aimed at. </a:t>
            </a:r>
            <a:r>
              <a:rPr lang="en-GB" sz="2000" dirty="0" smtClean="0"/>
              <a:t>(Consumer)</a:t>
            </a:r>
            <a:endParaRPr lang="en-GB" sz="1800" dirty="0"/>
          </a:p>
          <a:p>
            <a:pPr lvl="1"/>
            <a:endParaRPr lang="en-GB" sz="2600" i="1" dirty="0" smtClean="0"/>
          </a:p>
          <a:p>
            <a:pPr lvl="1"/>
            <a:r>
              <a:rPr lang="en-GB" sz="2900" i="1" dirty="0"/>
              <a:t>Consumers help make the background sections fuller and more useful. </a:t>
            </a:r>
            <a:r>
              <a:rPr lang="en-GB" sz="2000" dirty="0"/>
              <a:t>(</a:t>
            </a:r>
            <a:r>
              <a:rPr lang="en-GB" sz="2000" dirty="0" smtClean="0"/>
              <a:t>Consumer)</a:t>
            </a:r>
            <a:endParaRPr lang="en-GB" sz="2000" dirty="0"/>
          </a:p>
          <a:p>
            <a:pPr lvl="1"/>
            <a:endParaRPr lang="en-GB" sz="2600" i="1" dirty="0" smtClean="0"/>
          </a:p>
          <a:p>
            <a:pPr lvl="1"/>
            <a:r>
              <a:rPr lang="en-GB" sz="2900" i="1" dirty="0"/>
              <a:t>As with other reviewers sometimes consumers pickup important points. They tend to focus more on the </a:t>
            </a:r>
            <a:r>
              <a:rPr lang="en-GB" sz="2900" i="1" dirty="0" err="1"/>
              <a:t>understandability</a:t>
            </a:r>
            <a:r>
              <a:rPr lang="en-GB" sz="2900" i="1" dirty="0"/>
              <a:t> of the text which is a good thing. </a:t>
            </a:r>
            <a:r>
              <a:rPr lang="en-GB" sz="2000" dirty="0"/>
              <a:t>(Editor)</a:t>
            </a:r>
            <a:endParaRPr lang="en-AU" sz="2000" dirty="0"/>
          </a:p>
          <a:p>
            <a:pPr lvl="1"/>
            <a:endParaRPr lang="en-AU" sz="2000" dirty="0"/>
          </a:p>
        </p:txBody>
      </p:sp>
    </p:spTree>
    <p:extLst>
      <p:ext uri="{BB962C8B-B14F-4D97-AF65-F5344CB8AC3E}">
        <p14:creationId xmlns="" xmlns:p14="http://schemas.microsoft.com/office/powerpoint/2010/main" val="122617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746648" cy="4572000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Sets implications of reviews in broader context</a:t>
            </a:r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marL="0" indent="0" algn="ctr">
              <a:buNone/>
            </a:pPr>
            <a:r>
              <a:rPr lang="en-AU" b="1" dirty="0" smtClean="0">
                <a:solidFill>
                  <a:srgbClr val="92D050"/>
                </a:solidFill>
              </a:rPr>
              <a:t>Evidence of</a:t>
            </a:r>
          </a:p>
          <a:p>
            <a:pPr marL="0" indent="0" algn="ctr">
              <a:buNone/>
            </a:pPr>
            <a:r>
              <a:rPr lang="en-AU" b="1" dirty="0" smtClean="0">
                <a:solidFill>
                  <a:srgbClr val="92D050"/>
                </a:solidFill>
              </a:rPr>
              <a:t>FEASIBILITY</a:t>
            </a:r>
            <a:endParaRPr lang="en-AU" b="1" dirty="0">
              <a:solidFill>
                <a:srgbClr val="92D050"/>
              </a:solidFill>
            </a:endParaRPr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915816" y="1600200"/>
            <a:ext cx="5328592" cy="4572000"/>
          </a:xfrm>
        </p:spPr>
        <p:txBody>
          <a:bodyPr>
            <a:normAutofit fontScale="92500"/>
          </a:bodyPr>
          <a:lstStyle/>
          <a:p>
            <a:pPr lvl="1"/>
            <a:r>
              <a:rPr lang="en-US" i="1" dirty="0"/>
              <a:t>There is much more at stake than simply ensuring that the wording is accessible to a broad audience.  Consumers help to ensure that the most important outcomes are addressed, and that the most important implications for research, practice, and policy are included. </a:t>
            </a:r>
            <a:r>
              <a:rPr lang="en-GB" sz="1500" dirty="0"/>
              <a:t>(Editor</a:t>
            </a:r>
            <a:r>
              <a:rPr lang="en-GB" sz="1500" dirty="0" smtClean="0"/>
              <a:t>)</a:t>
            </a:r>
          </a:p>
          <a:p>
            <a:pPr lvl="1"/>
            <a:endParaRPr lang="en-GB" sz="1500" dirty="0"/>
          </a:p>
          <a:p>
            <a:pPr lvl="1"/>
            <a:r>
              <a:rPr lang="en-US" i="1" dirty="0"/>
              <a:t>Information about customs in different countries or </a:t>
            </a:r>
            <a:r>
              <a:rPr lang="en-US" i="1" dirty="0" smtClean="0"/>
              <a:t>areas.</a:t>
            </a:r>
            <a:r>
              <a:rPr lang="en-GB" i="1" dirty="0" smtClean="0"/>
              <a:t> </a:t>
            </a:r>
            <a:r>
              <a:rPr lang="en-GB" sz="1500" dirty="0"/>
              <a:t>(Consumer</a:t>
            </a:r>
            <a:r>
              <a:rPr lang="en-GB" sz="1500" dirty="0" smtClean="0"/>
              <a:t>)</a:t>
            </a:r>
          </a:p>
          <a:p>
            <a:pPr lvl="1"/>
            <a:r>
              <a:rPr lang="en-GB" i="1" dirty="0" smtClean="0"/>
              <a:t>I </a:t>
            </a:r>
            <a:r>
              <a:rPr lang="en-GB" i="1" dirty="0"/>
              <a:t>think </a:t>
            </a:r>
            <a:r>
              <a:rPr lang="en-GB" i="1" dirty="0" smtClean="0"/>
              <a:t>consumer </a:t>
            </a:r>
            <a:r>
              <a:rPr lang="en-GB" i="1" dirty="0"/>
              <a:t>input can add another point of view and highlight elements of an issue that a medical person might not have considered. (</a:t>
            </a:r>
            <a:r>
              <a:rPr lang="en-GB" sz="1500" dirty="0"/>
              <a:t>Consumer)</a:t>
            </a:r>
          </a:p>
          <a:p>
            <a:endParaRPr lang="en-A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2a. Consumer involvement in PCG reviews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dirty="0" smtClean="0"/>
              <a:t>What do consumers add to PCG reviews?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27085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106688" cy="4572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Identify outcomes important to consumers’ decision-making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ED46C"/>
                </a:solidFill>
              </a:rPr>
              <a:t>Evidence of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ED46C"/>
                </a:solidFill>
              </a:rPr>
              <a:t>EFFECTIVENESS</a:t>
            </a:r>
            <a:endParaRPr lang="en-GB" b="1" dirty="0">
              <a:solidFill>
                <a:srgbClr val="FED46C"/>
              </a:solidFill>
            </a:endParaRPr>
          </a:p>
          <a:p>
            <a:endParaRPr lang="en-GB" dirty="0" smtClean="0"/>
          </a:p>
          <a:p>
            <a:pPr marL="365760" lvl="1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07904" y="1600200"/>
            <a:ext cx="4219944" cy="4572000"/>
          </a:xfrm>
        </p:spPr>
        <p:txBody>
          <a:bodyPr>
            <a:normAutofit fontScale="92500" lnSpcReduction="10000"/>
          </a:bodyPr>
          <a:lstStyle/>
          <a:p>
            <a:pPr marL="548640" lvl="2">
              <a:spcBef>
                <a:spcPts val="600"/>
              </a:spcBef>
              <a:buSzPct val="70000"/>
            </a:pPr>
            <a:r>
              <a:rPr lang="en-GB" sz="2200" i="1" dirty="0"/>
              <a:t>Consumers often raise questions about outcomes that are generally of less concern to professionals (e.g., longer-term outcomes, full complement of potential harms, impact on quality of life issues). Consumers can help make the topics, reviews, and application of the reviews more woman- and family-</a:t>
            </a:r>
            <a:r>
              <a:rPr lang="en-GB" sz="2200" i="1" dirty="0" err="1"/>
              <a:t>centered</a:t>
            </a:r>
            <a:r>
              <a:rPr lang="en-GB" sz="2200" i="1" dirty="0"/>
              <a:t>, thus increasing the likelihood of meaningful uptake and impact.</a:t>
            </a:r>
            <a:r>
              <a:rPr lang="en-AU" sz="2200" i="1" dirty="0"/>
              <a:t> </a:t>
            </a:r>
            <a:r>
              <a:rPr lang="en-GB" sz="1500" dirty="0"/>
              <a:t>(Consumer)</a:t>
            </a:r>
          </a:p>
          <a:p>
            <a:endParaRPr lang="en-GB" dirty="0"/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1600" dirty="0"/>
              <a:t>2a. Consumer involvement in PCG reviews 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dirty="0" smtClean="0"/>
              <a:t>What do consumers add to PCG reviews?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40088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804</TotalTime>
  <Words>1197</Words>
  <Application>Microsoft Office PowerPoint</Application>
  <PresentationFormat>On-screen Show (4:3)</PresentationFormat>
  <Paragraphs>181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Consumer participation in The Cochrane Collaboration:  A comparison of models</vt:lpstr>
      <vt:lpstr>Our goals</vt:lpstr>
      <vt:lpstr>1. FRAMEWORK  What is the purpose of Cochrane reviews?</vt:lpstr>
      <vt:lpstr>1. FRAMEWORK   Evidence-based practice</vt:lpstr>
      <vt:lpstr>1. FRAMEWORK  Evidence-based practice</vt:lpstr>
      <vt:lpstr>2a. Consumer involvement in PCG reviews  Background</vt:lpstr>
      <vt:lpstr>2a. Consumer involvement in PCG reviews   What do consumers add to PCG reviews?</vt:lpstr>
      <vt:lpstr>2a. Consumer involvement in PCG reviews   What do consumers add to PCG reviews?</vt:lpstr>
      <vt:lpstr>2a. Consumer involvement in PCG reviews   What do consumers add to PCG reviews?</vt:lpstr>
      <vt:lpstr>2a. Consumer involvement in PCG reviews   What do consumers add to PCG reviews?</vt:lpstr>
      <vt:lpstr>2b. Consumer involvement in PCG reviews   How do different models affect participation ?</vt:lpstr>
      <vt:lpstr>      2b. Consumer involvement in PCG reviews   Model 1: Consumer panel (1998-2007)</vt:lpstr>
      <vt:lpstr>Slide 13</vt:lpstr>
      <vt:lpstr>2b. Consumer involvement in PCG reviews   Model 2: Consumer peer review (2008-2011)</vt:lpstr>
      <vt:lpstr>2b. Involving consumers in PCG Cochrane reviews   Model 1: Consumer panel (1998-2007)</vt:lpstr>
      <vt:lpstr>2b. Involving consumers in PCG Cochrane reviews   Model 2: Consumer peer review (2007-2011)</vt:lpstr>
      <vt:lpstr>2b. Involving consumers in PCG Cochrane reviews  Comparison of models</vt:lpstr>
      <vt:lpstr>2b. Involving consumers in PCG Cochrane reviews  CONCLUSIONS</vt:lpstr>
      <vt:lpstr>3. Future directions in consumer involvement in PCG </vt:lpstr>
      <vt:lpstr>Slide 20</vt:lpstr>
    </vt:vector>
  </TitlesOfParts>
  <Company>La Trobe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 &amp; FANCY</dc:title>
  <dc:creator>DHorey</dc:creator>
  <cp:lastModifiedBy>Rachel Sayers</cp:lastModifiedBy>
  <cp:revision>76</cp:revision>
  <dcterms:created xsi:type="dcterms:W3CDTF">2011-06-24T06:28:07Z</dcterms:created>
  <dcterms:modified xsi:type="dcterms:W3CDTF">2011-12-16T11:27:32Z</dcterms:modified>
</cp:coreProperties>
</file>