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96" r:id="rId3"/>
    <p:sldId id="306" r:id="rId4"/>
    <p:sldId id="304" r:id="rId5"/>
    <p:sldId id="315" r:id="rId6"/>
    <p:sldId id="317" r:id="rId7"/>
    <p:sldId id="318" r:id="rId8"/>
    <p:sldId id="327" r:id="rId9"/>
    <p:sldId id="319" r:id="rId10"/>
    <p:sldId id="326" r:id="rId11"/>
    <p:sldId id="336" r:id="rId12"/>
    <p:sldId id="322" r:id="rId13"/>
    <p:sldId id="335" r:id="rId14"/>
    <p:sldId id="324" r:id="rId15"/>
    <p:sldId id="325" r:id="rId16"/>
    <p:sldId id="334" r:id="rId17"/>
    <p:sldId id="328" r:id="rId18"/>
    <p:sldId id="332" r:id="rId19"/>
    <p:sldId id="298" r:id="rId20"/>
    <p:sldId id="297" r:id="rId21"/>
    <p:sldId id="287" r:id="rId22"/>
    <p:sldId id="33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75704" autoAdjust="0"/>
  </p:normalViewPr>
  <p:slideViewPr>
    <p:cSldViewPr>
      <p:cViewPr varScale="1">
        <p:scale>
          <a:sx n="84" d="100"/>
          <a:sy n="84" d="100"/>
        </p:scale>
        <p:origin x="-1746" y="-72"/>
      </p:cViewPr>
      <p:guideLst>
        <p:guide orient="horz" pos="2160"/>
        <p:guide pos="2880"/>
      </p:guideLst>
    </p:cSldViewPr>
  </p:slideViewPr>
  <p:outlineViewPr>
    <p:cViewPr>
      <p:scale>
        <a:sx n="33" d="100"/>
        <a:sy n="33" d="100"/>
      </p:scale>
      <p:origin x="0" y="55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D1D4F8-7CCD-4D61-9176-A92ABEE7894D}" type="datetimeFigureOut">
              <a:rPr lang="en-GB" smtClean="0"/>
              <a:pPr/>
              <a:t>28/11/2012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ACBDFD-45A3-4A10-863F-32BC8592F75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80000"/>
              </a:lnSpc>
            </a:pPr>
            <a:r>
              <a:rPr lang="en-US" sz="2700" dirty="0" smtClean="0"/>
              <a:t>Factual errors</a:t>
            </a:r>
          </a:p>
          <a:p>
            <a:pPr lvl="1">
              <a:lnSpc>
                <a:spcPct val="80000"/>
              </a:lnSpc>
            </a:pPr>
            <a:r>
              <a:rPr lang="en-US" sz="2700" dirty="0" smtClean="0"/>
              <a:t>Discrepancy of stated facts between PLS and review</a:t>
            </a:r>
          </a:p>
          <a:p>
            <a:pPr lvl="1">
              <a:lnSpc>
                <a:spcPct val="80000"/>
              </a:lnSpc>
            </a:pPr>
            <a:r>
              <a:rPr lang="en-US" sz="2700" dirty="0" smtClean="0"/>
              <a:t>Discrepancy of strength of evidence between PLS and review</a:t>
            </a:r>
          </a:p>
          <a:p>
            <a:pPr lvl="1">
              <a:lnSpc>
                <a:spcPct val="80000"/>
              </a:lnSpc>
            </a:pPr>
            <a:r>
              <a:rPr lang="en-US" sz="2700" dirty="0" smtClean="0"/>
              <a:t>Wording errors, etc</a:t>
            </a:r>
            <a:endParaRPr lang="en-GB" sz="2700" dirty="0" smtClean="0"/>
          </a:p>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4</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sz="1200" dirty="0" smtClean="0">
                <a:solidFill>
                  <a:srgbClr val="002060"/>
                </a:solidFill>
                <a:latin typeface="Palatino Linotype" pitchFamily="18" charset="0"/>
              </a:rPr>
              <a:t>Messages and key words will be addressed using:</a:t>
            </a:r>
          </a:p>
          <a:p>
            <a:pPr marL="285750" indent="-285750">
              <a:buClr>
                <a:srgbClr val="FF0000"/>
              </a:buClr>
              <a:buFont typeface="Wingdings" pitchFamily="2" charset="2"/>
              <a:buChar char="¬"/>
              <a:defRPr/>
            </a:pPr>
            <a:r>
              <a:rPr lang="en-GB" sz="1200" dirty="0" smtClean="0">
                <a:solidFill>
                  <a:srgbClr val="002060"/>
                </a:solidFill>
                <a:latin typeface="Palatino Linotype" pitchFamily="18" charset="0"/>
              </a:rPr>
              <a:t>different communication tools </a:t>
            </a:r>
          </a:p>
          <a:p>
            <a:pPr marL="285750" indent="-285750">
              <a:buClr>
                <a:srgbClr val="FF0000"/>
              </a:buClr>
              <a:buFont typeface="Wingdings" pitchFamily="2" charset="2"/>
              <a:buChar char="¬"/>
              <a:defRPr/>
            </a:pPr>
            <a:r>
              <a:rPr lang="en-GB" sz="1200" dirty="0" smtClean="0">
                <a:solidFill>
                  <a:srgbClr val="002060"/>
                </a:solidFill>
                <a:latin typeface="Palatino Linotype" pitchFamily="18" charset="0"/>
              </a:rPr>
              <a:t>a website with an online database of open educational resources in European languages </a:t>
            </a:r>
          </a:p>
          <a:p>
            <a:pPr marL="285750" indent="-285750">
              <a:buClr>
                <a:srgbClr val="FF0000"/>
              </a:buClr>
              <a:buFont typeface="Wingdings" pitchFamily="2" charset="2"/>
              <a:buChar char="¬"/>
              <a:defRPr/>
            </a:pPr>
            <a:r>
              <a:rPr lang="en-GB" sz="1200" dirty="0" smtClean="0">
                <a:solidFill>
                  <a:srgbClr val="002060"/>
                </a:solidFill>
                <a:latin typeface="Palatino Linotype" pitchFamily="18" charset="0"/>
              </a:rPr>
              <a:t>a film on clinical trials, dubbed in 23 European languages</a:t>
            </a:r>
          </a:p>
          <a:p>
            <a:pPr marL="285750" indent="-285750">
              <a:buClr>
                <a:srgbClr val="FF0000"/>
              </a:buClr>
              <a:buFont typeface="Wingdings" pitchFamily="2" charset="2"/>
              <a:buChar char="¬"/>
              <a:defRPr/>
            </a:pPr>
            <a:r>
              <a:rPr lang="en-GB" sz="1200" dirty="0" smtClean="0">
                <a:solidFill>
                  <a:srgbClr val="002060"/>
                </a:solidFill>
                <a:latin typeface="Palatino Linotype" pitchFamily="18" charset="0"/>
              </a:rPr>
              <a:t>an international event on multinational clinical trials</a:t>
            </a:r>
          </a:p>
          <a:p>
            <a:endParaRPr lang="en-GB" dirty="0" smtClean="0"/>
          </a:p>
        </p:txBody>
      </p:sp>
      <p:sp>
        <p:nvSpPr>
          <p:cNvPr id="4" name="Slide Number Placeholder 3"/>
          <p:cNvSpPr>
            <a:spLocks noGrp="1"/>
          </p:cNvSpPr>
          <p:nvPr>
            <p:ph type="sldNum" sz="quarter" idx="10"/>
          </p:nvPr>
        </p:nvSpPr>
        <p:spPr/>
        <p:txBody>
          <a:bodyPr/>
          <a:lstStyle/>
          <a:p>
            <a:fld id="{6BACBDFD-45A3-4A10-863F-32BC8592F75F}" type="slidenum">
              <a:rPr lang="en-GB" smtClean="0"/>
              <a:pPr/>
              <a:t>20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Peer Mentoring to increase involvement</a:t>
            </a:r>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dirty="0" smtClean="0">
                <a:solidFill>
                  <a:schemeClr val="tx1"/>
                </a:solidFill>
                <a:latin typeface="+mn-lt"/>
                <a:ea typeface="+mn-ea"/>
                <a:cs typeface="+mn-cs"/>
              </a:rPr>
              <a:t>In 2011, the CEU conducted an audit of the quality of abstracts in new Cochrane Reviews, including</a:t>
            </a:r>
            <a:r>
              <a:rPr lang="en-GB" sz="1200" b="0" i="0" kern="1200" baseline="0" dirty="0" smtClean="0">
                <a:solidFill>
                  <a:schemeClr val="tx1"/>
                </a:solidFill>
                <a:latin typeface="+mn-lt"/>
                <a:ea typeface="+mn-ea"/>
                <a:cs typeface="+mn-cs"/>
              </a:rPr>
              <a:t> their relation to PLS, to see how they </a:t>
            </a:r>
            <a:r>
              <a:rPr lang="en-GB" sz="1200" b="0" i="0" kern="1200" dirty="0" smtClean="0">
                <a:solidFill>
                  <a:schemeClr val="tx1"/>
                </a:solidFill>
                <a:latin typeface="+mn-lt"/>
                <a:ea typeface="+mn-ea"/>
                <a:cs typeface="+mn-cs"/>
              </a:rPr>
              <a:t>conform to format recommendations. </a:t>
            </a:r>
          </a:p>
          <a:p>
            <a:endParaRPr lang="en-GB" sz="1200" b="0" i="0" kern="1200" dirty="0" smtClean="0">
              <a:solidFill>
                <a:schemeClr val="tx1"/>
              </a:solidFill>
              <a:latin typeface="+mn-lt"/>
              <a:ea typeface="+mn-ea"/>
              <a:cs typeface="+mn-cs"/>
            </a:endParaRPr>
          </a:p>
          <a:p>
            <a:r>
              <a:rPr lang="en-GB" dirty="0" smtClean="0"/>
              <a:t>Declarative PLS</a:t>
            </a:r>
            <a:r>
              <a:rPr lang="en-GB" baseline="0" dirty="0" smtClean="0"/>
              <a:t> title</a:t>
            </a:r>
            <a:endParaRPr lang="en-GB" dirty="0" smtClean="0"/>
          </a:p>
          <a:p>
            <a:r>
              <a:rPr lang="en-GB" dirty="0" smtClean="0"/>
              <a:t>Inconsistency between the abstract and PLS</a:t>
            </a:r>
          </a:p>
          <a:p>
            <a:endParaRPr lang="en-GB" dirty="0" smtClean="0"/>
          </a:p>
          <a:p>
            <a:r>
              <a:rPr lang="en-GB" dirty="0" smtClean="0"/>
              <a:t>Discrepancies within the abstracts or between the abstracts and PLSs are the most serious, and frequently encountered issue.</a:t>
            </a:r>
          </a:p>
          <a:p>
            <a:r>
              <a:rPr lang="en-GB" dirty="0" smtClean="0"/>
              <a:t>The abstract and PLS are commonly read in isolation from the rest of the review. Discrepancies between the findings reported in the abstract and PLS were also a concern in a few cases. </a:t>
            </a:r>
          </a:p>
          <a:p>
            <a:endParaRPr lang="en-GB" dirty="0" smtClean="0"/>
          </a:p>
          <a:p>
            <a:r>
              <a:rPr lang="en-GB" dirty="0" smtClean="0"/>
              <a:t>We identified some discordance between the abstract and PLS in 28% of reviews from our sample. When read in</a:t>
            </a:r>
          </a:p>
          <a:p>
            <a:r>
              <a:rPr lang="en-GB" dirty="0" smtClean="0"/>
              <a:t>isolation,  this creates differing impressions about the effects of interventions</a:t>
            </a:r>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2006 Opportunities Fund on PLS</a:t>
            </a:r>
          </a:p>
          <a:p>
            <a:r>
              <a:rPr lang="en-CA" sz="1200" dirty="0" smtClean="0"/>
              <a:t>by Nordic Cochrane Centre, Norwegian Branch, Norway</a:t>
            </a:r>
          </a:p>
          <a:p>
            <a:r>
              <a:rPr lang="en-CA" sz="1200" dirty="0" smtClean="0"/>
              <a:t>Cochrane Musculoskeletal Group, Canada</a:t>
            </a:r>
          </a:p>
          <a:p>
            <a:r>
              <a:rPr lang="it-IT" sz="1200" dirty="0" smtClean="0"/>
              <a:t>Iberoamerican Cochrane Centre, Spain</a:t>
            </a:r>
          </a:p>
          <a:p>
            <a:r>
              <a:rPr lang="es-ES" sz="1200" dirty="0" smtClean="0"/>
              <a:t>Centro Colaborador Argentino de la Red Cochrane Iberoamericana, Argentina</a:t>
            </a:r>
          </a:p>
          <a:p>
            <a:r>
              <a:rPr lang="en-CA" sz="1200" dirty="0" smtClean="0"/>
              <a:t>Cochrane Consumers and Communication Review Group, Australia</a:t>
            </a:r>
          </a:p>
          <a:p>
            <a:r>
              <a:rPr lang="en-CA" sz="1200" dirty="0" smtClean="0"/>
              <a:t>With support and participation from the Consumer Network, Advisory Group, Italian Cochrane Centre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34 participants</a:t>
            </a:r>
            <a:r>
              <a:rPr lang="en-US" baseline="0" dirty="0" smtClean="0"/>
              <a:t> from participating </a:t>
            </a:r>
            <a:r>
              <a:rPr lang="en-US" baseline="0" dirty="0" err="1" smtClean="0"/>
              <a:t>centres</a:t>
            </a:r>
            <a:r>
              <a:rPr lang="en-US" baseline="0" dirty="0" smtClean="0"/>
              <a:t>, 3 different versions</a:t>
            </a:r>
            <a:endParaRPr lang="en-US" dirty="0" smtClean="0"/>
          </a:p>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i="0" kern="1200" dirty="0" smtClean="0">
                <a:solidFill>
                  <a:schemeClr val="tx1"/>
                </a:solidFill>
                <a:latin typeface="+mn-lt"/>
                <a:ea typeface="+mn-ea"/>
                <a:cs typeface="+mn-cs"/>
              </a:rPr>
              <a:t>What is evidence-based health</a:t>
            </a:r>
            <a:r>
              <a:rPr lang="en-GB" sz="1200" b="1" i="0" kern="1200" baseline="0" dirty="0" smtClean="0">
                <a:solidFill>
                  <a:schemeClr val="tx1"/>
                </a:solidFill>
                <a:latin typeface="+mn-lt"/>
                <a:ea typeface="+mn-ea"/>
                <a:cs typeface="+mn-cs"/>
              </a:rPr>
              <a:t> care?</a:t>
            </a:r>
          </a:p>
          <a:p>
            <a:r>
              <a:rPr lang="en-GB" sz="1200" b="1" i="0" kern="1200" dirty="0" smtClean="0">
                <a:solidFill>
                  <a:schemeClr val="tx1"/>
                </a:solidFill>
                <a:latin typeface="+mn-lt"/>
                <a:ea typeface="+mn-ea"/>
                <a:cs typeface="+mn-cs"/>
              </a:rPr>
              <a:t>What is The Cochrane Collaboration, and what are systematic reviews?</a:t>
            </a:r>
          </a:p>
          <a:p>
            <a:r>
              <a:rPr lang="en-GB" sz="1200" b="1" i="0" kern="1200" dirty="0" smtClean="0">
                <a:solidFill>
                  <a:schemeClr val="tx1"/>
                </a:solidFill>
                <a:latin typeface="+mn-lt"/>
                <a:ea typeface="+mn-ea"/>
                <a:cs typeface="+mn-cs"/>
              </a:rPr>
              <a:t>How can consumers get involved?</a:t>
            </a:r>
          </a:p>
          <a:p>
            <a:r>
              <a:rPr lang="en-GB" sz="1200" b="1" i="0" kern="1200" dirty="0" smtClean="0">
                <a:solidFill>
                  <a:schemeClr val="tx1"/>
                </a:solidFill>
                <a:latin typeface="+mn-lt"/>
                <a:ea typeface="+mn-ea"/>
                <a:cs typeface="+mn-cs"/>
              </a:rPr>
              <a:t>How to comment on reviews</a:t>
            </a:r>
          </a:p>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2010 report, 66 consumers were surveyed about their participation in The Collaboration.  At the end of 2011, a similar survey, ‘Consumer Demographics Survey,’ was conducted online by the Consumer Co-ordinator.  Ninety-six consumers from 26 different countries participated. </a:t>
            </a:r>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13</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Introducing consumers to Cochrane</a:t>
            </a:r>
          </a:p>
          <a:p>
            <a:r>
              <a:rPr lang="en-GB" dirty="0" smtClean="0"/>
              <a:t>Explaining systematic reviews</a:t>
            </a:r>
          </a:p>
          <a:p>
            <a:r>
              <a:rPr lang="en-GB" dirty="0" smtClean="0"/>
              <a:t>Becoming Consumer referees</a:t>
            </a:r>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15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The Cochrane Library has traditionally been difficult for consumers to navigate and access to Cochrane Reviews can be for consumers. PLS were designed to resolve these issues but usability remains an issue. Lorne Becker,</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Chris Mavergames, Martin Janczyk and myself began an innovative project to redesign the display of PLS on cochrane.org for the consumer audience. As the data below illustrates, the majority of users attracted to the site are new to Cochrane Summaries. Additional data collection is needed to determine more about the demographics of its users.</a:t>
            </a:r>
          </a:p>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17</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060"/>
                </a:solidFill>
                <a:latin typeface="Palatino Linotype" pitchFamily="18" charset="0"/>
              </a:rPr>
              <a:t>The </a:t>
            </a:r>
            <a:r>
              <a:rPr lang="en-GB" sz="1200" b="1" dirty="0" smtClean="0">
                <a:solidFill>
                  <a:srgbClr val="002060"/>
                </a:solidFill>
                <a:latin typeface="Broadway" pitchFamily="82" charset="0"/>
              </a:rPr>
              <a:t>ECRAN</a:t>
            </a:r>
            <a:r>
              <a:rPr lang="en-GB" sz="1200" b="1" dirty="0" smtClean="0">
                <a:solidFill>
                  <a:srgbClr val="002060"/>
                </a:solidFill>
                <a:latin typeface="Palatino Linotype" pitchFamily="18" charset="0"/>
              </a:rPr>
              <a:t> </a:t>
            </a:r>
            <a:r>
              <a:rPr lang="en-GB" sz="1200" dirty="0" smtClean="0">
                <a:solidFill>
                  <a:srgbClr val="002060"/>
                </a:solidFill>
                <a:latin typeface="Palatino Linotype" pitchFamily="18" charset="0"/>
              </a:rPr>
              <a:t>project is designed to develop a portfolio of open educational resources for the general population about clinical research, in particular independent clinical research</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solidFill>
                <a:srgbClr val="002060"/>
              </a:solidFill>
              <a:latin typeface="Palatino Linotype"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solidFill>
                  <a:srgbClr val="002060"/>
                </a:solidFill>
                <a:latin typeface="Palatino Linotype" pitchFamily="18" charset="0"/>
              </a:rPr>
              <a:t>Mario Negri – Italy</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dirty="0" smtClean="0">
                <a:solidFill>
                  <a:srgbClr val="002060"/>
                </a:solidFill>
                <a:latin typeface="Palatino Linotype" pitchFamily="18" charset="0"/>
              </a:rPr>
              <a:t>Zadig</a:t>
            </a:r>
            <a:r>
              <a:rPr lang="it-IT" sz="1200" baseline="0" dirty="0" smtClean="0">
                <a:solidFill>
                  <a:srgbClr val="002060"/>
                </a:solidFill>
                <a:latin typeface="Palatino Linotype" pitchFamily="18" charset="0"/>
              </a:rPr>
              <a:t> – Italy</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INSERM – France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Oxford University Hospitals – UK</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Copenhagen University Hospital – Denmark</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University Medical Center Freiburg – Germany</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European AIDS Treatment Group – Belgium</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baseline="0" dirty="0" smtClean="0">
                <a:solidFill>
                  <a:srgbClr val="002060"/>
                </a:solidFill>
                <a:latin typeface="Palatino Linotype" pitchFamily="18" charset="0"/>
              </a:rPr>
              <a:t>German Network of the Coordinating Centers for Clincal Trials - Germany</a:t>
            </a:r>
            <a:endParaRPr lang="it-IT" sz="1200" dirty="0" smtClean="0">
              <a:solidFill>
                <a:srgbClr val="002060"/>
              </a:solidFill>
              <a:latin typeface="Palatino Linotype" pitchFamily="18" charset="0"/>
            </a:endParaRPr>
          </a:p>
          <a:p>
            <a:endParaRPr lang="en-GB" dirty="0"/>
          </a:p>
        </p:txBody>
      </p:sp>
      <p:sp>
        <p:nvSpPr>
          <p:cNvPr id="4" name="Slide Number Placeholder 3"/>
          <p:cNvSpPr>
            <a:spLocks noGrp="1"/>
          </p:cNvSpPr>
          <p:nvPr>
            <p:ph type="sldNum" sz="quarter" idx="10"/>
          </p:nvPr>
        </p:nvSpPr>
        <p:spPr/>
        <p:txBody>
          <a:bodyPr/>
          <a:lstStyle/>
          <a:p>
            <a:fld id="{6BACBDFD-45A3-4A10-863F-32BC8592F75F}"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71616B3-5872-4B31-96E1-BF915081F58F}" type="datetimeFigureOut">
              <a:rPr lang="en-GB" smtClean="0"/>
              <a:pPr/>
              <a:t>28/11/2012</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7C97C5B-F833-471C-970C-5A582DFD9E5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7C97C5B-F833-471C-970C-5A582DFD9E5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7C97C5B-F833-471C-970C-5A582DFD9E5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7C97C5B-F833-471C-970C-5A582DFD9E5E}" type="slidenum">
              <a:rPr lang="en-GB" smtClean="0"/>
              <a:pPr/>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97C97C5B-F833-471C-970C-5A582DFD9E5E}"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7C97C5B-F833-471C-970C-5A582DFD9E5E}" type="slidenum">
              <a:rPr lang="en-GB" smtClean="0"/>
              <a:pPr/>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97C97C5B-F833-471C-970C-5A582DFD9E5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97C97C5B-F833-471C-970C-5A582DFD9E5E}" type="slidenum">
              <a:rPr lang="en-GB" smtClean="0"/>
              <a:pPr/>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71616B3-5872-4B31-96E1-BF915081F58F}" type="datetimeFigureOut">
              <a:rPr lang="en-GB" smtClean="0"/>
              <a:pPr/>
              <a:t>28/11/2012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97C97C5B-F833-471C-970C-5A582DFD9E5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71616B3-5872-4B31-96E1-BF915081F58F}" type="datetimeFigureOut">
              <a:rPr lang="en-GB" smtClean="0"/>
              <a:pPr/>
              <a:t>28/11/2012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97C97C5B-F833-471C-970C-5A582DFD9E5E}"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71616B3-5872-4B31-96E1-BF915081F58F}" type="datetimeFigureOut">
              <a:rPr lang="en-GB" smtClean="0"/>
              <a:pPr/>
              <a:t>28/11/2012</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7C97C5B-F833-471C-970C-5A582DFD9E5E}"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71616B3-5872-4B31-96E1-BF915081F58F}" type="datetimeFigureOut">
              <a:rPr lang="en-GB" smtClean="0"/>
              <a:pPr/>
              <a:t>28/11/2012</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7C97C5B-F833-471C-970C-5A582DFD9E5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400"/>
            <a:ext cx="7772400" cy="1066799"/>
          </a:xfrm>
        </p:spPr>
        <p:txBody>
          <a:bodyPr/>
          <a:lstStyle/>
          <a:p>
            <a:r>
              <a:rPr lang="en-GB" dirty="0" smtClean="0"/>
              <a:t>Connections in Action</a:t>
            </a:r>
            <a:endParaRPr lang="en-GB" dirty="0"/>
          </a:p>
        </p:txBody>
      </p:sp>
      <p:sp>
        <p:nvSpPr>
          <p:cNvPr id="3" name="Subtitle 2"/>
          <p:cNvSpPr>
            <a:spLocks noGrp="1"/>
          </p:cNvSpPr>
          <p:nvPr>
            <p:ph type="subTitle" idx="1"/>
          </p:nvPr>
        </p:nvSpPr>
        <p:spPr/>
        <p:txBody>
          <a:bodyPr>
            <a:normAutofit fontScale="92500" lnSpcReduction="10000"/>
          </a:bodyPr>
          <a:lstStyle/>
          <a:p>
            <a:r>
              <a:rPr lang="en-GB" dirty="0" smtClean="0"/>
              <a:t>Catherine McIlwain (cmcilwain@cochrane.org)</a:t>
            </a:r>
          </a:p>
          <a:p>
            <a:r>
              <a:rPr lang="en-GB" dirty="0" smtClean="0"/>
              <a:t>20</a:t>
            </a:r>
            <a:r>
              <a:rPr lang="en-GB" baseline="30000" dirty="0" smtClean="0"/>
              <a:t>th</a:t>
            </a:r>
            <a:r>
              <a:rPr lang="en-GB" dirty="0" smtClean="0"/>
              <a:t> Annual Cochrane Colloquium </a:t>
            </a:r>
            <a:br>
              <a:rPr lang="en-GB" dirty="0" smtClean="0"/>
            </a:br>
            <a:r>
              <a:rPr lang="en-GB" dirty="0" smtClean="0"/>
              <a:t>Auckland, 3</a:t>
            </a:r>
            <a:r>
              <a:rPr lang="en-GB" baseline="30000" dirty="0" smtClean="0"/>
              <a:t>rd</a:t>
            </a:r>
            <a:r>
              <a:rPr lang="en-GB" dirty="0" smtClean="0"/>
              <a:t> October 2012</a:t>
            </a:r>
            <a:endParaRPr lang="en-GB" dirty="0"/>
          </a:p>
        </p:txBody>
      </p:sp>
      <p:pic>
        <p:nvPicPr>
          <p:cNvPr id="7" name="Picture 6"/>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685800" y="304800"/>
            <a:ext cx="1190625" cy="1295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srcRect/>
          <a:stretch>
            <a:fillRect/>
          </a:stretch>
        </p:blipFill>
        <p:spPr bwMode="auto">
          <a:xfrm>
            <a:off x="2286000" y="228600"/>
            <a:ext cx="5915025" cy="139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endParaRPr lang="en-GB" dirty="0" smtClean="0"/>
          </a:p>
          <a:p>
            <a:endParaRPr lang="en-GB" dirty="0"/>
          </a:p>
        </p:txBody>
      </p:sp>
      <p:sp>
        <p:nvSpPr>
          <p:cNvPr id="2" name="Title 1"/>
          <p:cNvSpPr>
            <a:spLocks noGrp="1"/>
          </p:cNvSpPr>
          <p:nvPr>
            <p:ph type="title"/>
          </p:nvPr>
        </p:nvSpPr>
        <p:spPr/>
        <p:txBody>
          <a:bodyPr>
            <a:normAutofit fontScale="90000"/>
          </a:bodyPr>
          <a:lstStyle/>
          <a:p>
            <a:r>
              <a:rPr lang="en-GB" dirty="0" smtClean="0"/>
              <a:t>Supporting Consumer Involvement</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pic>
        <p:nvPicPr>
          <p:cNvPr id="9220" name="Picture 4" descr="3d people - human character , person and a rock . Helping hand. 3d render Stock Photo - 14815619"/>
          <p:cNvPicPr>
            <a:picLocks noChangeAspect="1" noChangeArrowheads="1"/>
          </p:cNvPicPr>
          <p:nvPr/>
        </p:nvPicPr>
        <p:blipFill>
          <a:blip r:embed="rId4" cstate="print"/>
          <a:srcRect/>
          <a:stretch>
            <a:fillRect/>
          </a:stretch>
        </p:blipFill>
        <p:spPr bwMode="auto">
          <a:xfrm>
            <a:off x="1905000" y="1299519"/>
            <a:ext cx="5334000" cy="483973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Consumer Growth</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pic>
        <p:nvPicPr>
          <p:cNvPr id="7170" name="Picture 2"/>
          <p:cNvPicPr>
            <a:picLocks noGrp="1" noChangeAspect="1" noChangeArrowheads="1"/>
          </p:cNvPicPr>
          <p:nvPr>
            <p:ph idx="1"/>
          </p:nvPr>
        </p:nvPicPr>
        <p:blipFill>
          <a:blip r:embed="rId4" cstate="print"/>
          <a:srcRect/>
          <a:stretch>
            <a:fillRect/>
          </a:stretch>
        </p:blipFill>
        <p:spPr bwMode="auto">
          <a:xfrm>
            <a:off x="191" y="1676400"/>
            <a:ext cx="9143809" cy="3280569"/>
          </a:xfrm>
          <a:prstGeom prst="rect">
            <a:avLst/>
          </a:prstGeom>
          <a:noFill/>
          <a:ln w="9525">
            <a:noFill/>
            <a:miter lim="800000"/>
            <a:headEnd/>
            <a:tailEnd/>
          </a:ln>
        </p:spPr>
      </p:pic>
      <p:sp>
        <p:nvSpPr>
          <p:cNvPr id="12" name="Oval 11"/>
          <p:cNvSpPr/>
          <p:nvPr/>
        </p:nvSpPr>
        <p:spPr>
          <a:xfrm>
            <a:off x="7239000" y="3124200"/>
            <a:ext cx="9906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New Consumers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5122" name="Picture 2"/>
          <p:cNvPicPr>
            <a:picLocks noChangeAspect="1" noChangeArrowheads="1"/>
          </p:cNvPicPr>
          <p:nvPr/>
        </p:nvPicPr>
        <p:blipFill>
          <a:blip r:embed="rId5" cstate="print"/>
          <a:srcRect/>
          <a:stretch>
            <a:fillRect/>
          </a:stretch>
        </p:blipFill>
        <p:spPr bwMode="auto">
          <a:xfrm>
            <a:off x="457200" y="1295400"/>
            <a:ext cx="81534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Consumer Roles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6147" name="Picture 3"/>
          <p:cNvPicPr>
            <a:picLocks noGrp="1" noChangeAspect="1" noChangeArrowheads="1"/>
          </p:cNvPicPr>
          <p:nvPr>
            <p:ph idx="1"/>
          </p:nvPr>
        </p:nvPicPr>
        <p:blipFill>
          <a:blip r:embed="rId5" cstate="print"/>
          <a:srcRect/>
          <a:stretch>
            <a:fillRect/>
          </a:stretch>
        </p:blipFill>
        <p:spPr bwMode="auto">
          <a:xfrm>
            <a:off x="0" y="1600200"/>
            <a:ext cx="91440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smtClean="0">
                <a:solidFill>
                  <a:srgbClr val="FF0000"/>
                </a:solidFill>
              </a:rPr>
              <a:t>Consumer Feedback Essential</a:t>
            </a:r>
          </a:p>
          <a:p>
            <a:endParaRPr lang="en-GB" dirty="0" smtClean="0"/>
          </a:p>
          <a:p>
            <a:r>
              <a:rPr lang="en-GB" dirty="0" smtClean="0"/>
              <a:t>Consumer developed</a:t>
            </a:r>
          </a:p>
          <a:p>
            <a:endParaRPr lang="en-GB" dirty="0" smtClean="0"/>
          </a:p>
          <a:p>
            <a:r>
              <a:rPr lang="en-GB" dirty="0" smtClean="0"/>
              <a:t>ERC refined</a:t>
            </a:r>
          </a:p>
          <a:p>
            <a:endParaRPr lang="en-GB" dirty="0" smtClean="0"/>
          </a:p>
          <a:p>
            <a:r>
              <a:rPr lang="en-GB" dirty="0" smtClean="0"/>
              <a:t>Adherence to MECIR and PLS standards</a:t>
            </a:r>
          </a:p>
          <a:p>
            <a:endParaRPr lang="en-GB" dirty="0" smtClean="0"/>
          </a:p>
          <a:p>
            <a:r>
              <a:rPr lang="en-GB" dirty="0" smtClean="0"/>
              <a:t>Pilot phase in progress</a:t>
            </a:r>
          </a:p>
          <a:p>
            <a:endParaRPr lang="en-GB" dirty="0" smtClean="0"/>
          </a:p>
        </p:txBody>
      </p:sp>
      <p:sp>
        <p:nvSpPr>
          <p:cNvPr id="2" name="Title 1"/>
          <p:cNvSpPr>
            <a:spLocks noGrp="1"/>
          </p:cNvSpPr>
          <p:nvPr>
            <p:ph type="title"/>
          </p:nvPr>
        </p:nvSpPr>
        <p:spPr/>
        <p:txBody>
          <a:bodyPr>
            <a:normAutofit/>
          </a:bodyPr>
          <a:lstStyle/>
          <a:p>
            <a:r>
              <a:rPr lang="en-GB" dirty="0" smtClean="0"/>
              <a:t>Consumer Referee Checklists</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 calcmode="lin" valueType="num">
                                      <p:cBhvr additive="base">
                                        <p:cTn id="31"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rmAutofit/>
          </a:bodyPr>
          <a:lstStyle/>
          <a:p>
            <a:r>
              <a:rPr lang="en-GB" dirty="0" smtClean="0"/>
              <a:t>Supporting Managing Editors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3075" name="Picture 3"/>
          <p:cNvPicPr>
            <a:picLocks noGrp="1" noChangeAspect="1" noChangeArrowheads="1"/>
          </p:cNvPicPr>
          <p:nvPr>
            <p:ph idx="1"/>
          </p:nvPr>
        </p:nvPicPr>
        <p:blipFill>
          <a:blip r:embed="rId5" cstate="print"/>
          <a:srcRect/>
          <a:stretch>
            <a:fillRect/>
          </a:stretch>
        </p:blipFill>
        <p:spPr bwMode="auto">
          <a:xfrm>
            <a:off x="1589088" y="1616801"/>
            <a:ext cx="6107112" cy="4032385"/>
          </a:xfrm>
          <a:prstGeom prst="rect">
            <a:avLst/>
          </a:prstGeom>
          <a:noFill/>
          <a:ln w="9525">
            <a:noFill/>
            <a:miter lim="800000"/>
            <a:headEnd/>
            <a:tailEnd/>
          </a:ln>
        </p:spPr>
      </p:pic>
      <p:sp>
        <p:nvSpPr>
          <p:cNvPr id="8" name="Oval 7"/>
          <p:cNvSpPr/>
          <p:nvPr/>
        </p:nvSpPr>
        <p:spPr>
          <a:xfrm>
            <a:off x="5181600" y="2209800"/>
            <a:ext cx="838200" cy="4572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524000" y="3657600"/>
            <a:ext cx="12192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29000" y="1066800"/>
            <a:ext cx="5181600" cy="646331"/>
          </a:xfrm>
          <a:prstGeom prst="rect">
            <a:avLst/>
          </a:prstGeom>
          <a:solidFill>
            <a:schemeClr val="bg1"/>
          </a:solidFill>
          <a:ln>
            <a:solidFill>
              <a:schemeClr val="accent2"/>
            </a:solidFill>
          </a:ln>
        </p:spPr>
        <p:txBody>
          <a:bodyPr wrap="square" rtlCol="0">
            <a:spAutoFit/>
          </a:bodyPr>
          <a:lstStyle/>
          <a:p>
            <a:pPr algn="ctr"/>
            <a:r>
              <a:rPr lang="en-GB" dirty="0" smtClean="0"/>
              <a:t>Including an explanatory guide to accompany the Consumer Referee Checklist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pic>
        <p:nvPicPr>
          <p:cNvPr id="1026" name="Picture 2" descr="http://www.gtwocanada.com/GTWO-logo.gif"/>
          <p:cNvPicPr>
            <a:picLocks noChangeAspect="1" noChangeArrowheads="1"/>
          </p:cNvPicPr>
          <p:nvPr/>
        </p:nvPicPr>
        <p:blipFill>
          <a:blip r:embed="rId4" cstate="print"/>
          <a:srcRect/>
          <a:stretch>
            <a:fillRect/>
          </a:stretch>
        </p:blipFill>
        <p:spPr bwMode="auto">
          <a:xfrm>
            <a:off x="2057400" y="1447800"/>
            <a:ext cx="5000625" cy="27908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Reaching New Consumers</a:t>
            </a:r>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8194" name="Picture 2"/>
          <p:cNvPicPr>
            <a:picLocks noGrp="1" noChangeAspect="1" noChangeArrowheads="1"/>
          </p:cNvPicPr>
          <p:nvPr>
            <p:ph idx="1"/>
          </p:nvPr>
        </p:nvPicPr>
        <p:blipFill>
          <a:blip r:embed="rId5" cstate="print"/>
          <a:srcRect/>
          <a:stretch>
            <a:fillRect/>
          </a:stretch>
        </p:blipFill>
        <p:spPr bwMode="auto">
          <a:xfrm>
            <a:off x="-1" y="1676400"/>
            <a:ext cx="8869505" cy="3657600"/>
          </a:xfrm>
          <a:prstGeom prst="rect">
            <a:avLst/>
          </a:prstGeom>
          <a:noFill/>
          <a:ln w="9525">
            <a:noFill/>
            <a:miter lim="800000"/>
            <a:headEnd/>
            <a:tailEnd/>
          </a:ln>
        </p:spPr>
      </p:pic>
      <p:pic>
        <p:nvPicPr>
          <p:cNvPr id="10243" name="Picture 3"/>
          <p:cNvPicPr>
            <a:picLocks noChangeAspect="1" noChangeArrowheads="1"/>
          </p:cNvPicPr>
          <p:nvPr/>
        </p:nvPicPr>
        <p:blipFill>
          <a:blip r:embed="rId6" cstate="print"/>
          <a:srcRect/>
          <a:stretch>
            <a:fillRect/>
          </a:stretch>
        </p:blipFill>
        <p:spPr bwMode="auto">
          <a:xfrm>
            <a:off x="194965" y="1236182"/>
            <a:ext cx="8720435" cy="4402618"/>
          </a:xfrm>
          <a:prstGeom prst="rect">
            <a:avLst/>
          </a:prstGeom>
          <a:noFill/>
          <a:ln w="9525">
            <a:noFill/>
            <a:miter lim="800000"/>
            <a:headEnd/>
            <a:tailEnd/>
          </a:ln>
        </p:spPr>
      </p:pic>
      <p:sp>
        <p:nvSpPr>
          <p:cNvPr id="8" name="TextBox 7"/>
          <p:cNvSpPr txBox="1"/>
          <p:nvPr/>
        </p:nvSpPr>
        <p:spPr>
          <a:xfrm>
            <a:off x="3505200" y="1143000"/>
            <a:ext cx="3048000" cy="381000"/>
          </a:xfrm>
          <a:prstGeom prst="rect">
            <a:avLst/>
          </a:prstGeom>
          <a:noFill/>
        </p:spPr>
        <p:txBody>
          <a:bodyPr wrap="square" rtlCol="0">
            <a:spAutoFit/>
          </a:bodyPr>
          <a:lstStyle/>
          <a:p>
            <a:r>
              <a:rPr lang="en-GB" b="1" dirty="0" smtClean="0">
                <a:solidFill>
                  <a:srgbClr val="FF0000"/>
                </a:solidFill>
              </a:rPr>
              <a:t>s</a:t>
            </a:r>
            <a:r>
              <a:rPr lang="en-GB" b="1" baseline="0" dirty="0" smtClean="0">
                <a:solidFill>
                  <a:srgbClr val="FF0000"/>
                </a:solidFill>
              </a:rPr>
              <a:t>ummarie</a:t>
            </a:r>
            <a:r>
              <a:rPr lang="en-GB" b="1" dirty="0" smtClean="0">
                <a:solidFill>
                  <a:srgbClr val="FF0000"/>
                </a:solidFill>
              </a:rPr>
              <a:t>s.cochrane.org</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0243"/>
                                        </p:tgtEl>
                                      </p:cBhvr>
                                    </p:animEffect>
                                    <p:set>
                                      <p:cBhvr>
                                        <p:cTn id="7" dur="1" fill="hold">
                                          <p:stCondLst>
                                            <p:cond delay="1999"/>
                                          </p:stCondLst>
                                        </p:cTn>
                                        <p:tgtEl>
                                          <p:spTgt spid="102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Moving in the Right Direction</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pic>
        <p:nvPicPr>
          <p:cNvPr id="2050" name="Picture 2"/>
          <p:cNvPicPr>
            <a:picLocks noGrp="1" noChangeAspect="1" noChangeArrowheads="1"/>
          </p:cNvPicPr>
          <p:nvPr>
            <p:ph idx="1"/>
          </p:nvPr>
        </p:nvPicPr>
        <p:blipFill>
          <a:blip r:embed="rId4" cstate="print"/>
          <a:srcRect/>
          <a:stretch>
            <a:fillRect/>
          </a:stretch>
        </p:blipFill>
        <p:spPr bwMode="auto">
          <a:xfrm>
            <a:off x="3759282" y="1371600"/>
            <a:ext cx="5093892" cy="41148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762000" y="1143000"/>
            <a:ext cx="2949678" cy="1219200"/>
          </a:xfrm>
          <a:prstGeom prst="rect">
            <a:avLst/>
          </a:prstGeom>
          <a:noFill/>
          <a:ln w="9525">
            <a:noFill/>
            <a:miter lim="800000"/>
            <a:headEnd/>
            <a:tailEnd/>
          </a:ln>
        </p:spPr>
      </p:pic>
      <p:grpSp>
        <p:nvGrpSpPr>
          <p:cNvPr id="3" name="Group 11"/>
          <p:cNvGrpSpPr/>
          <p:nvPr/>
        </p:nvGrpSpPr>
        <p:grpSpPr>
          <a:xfrm>
            <a:off x="457200" y="3276600"/>
            <a:ext cx="3124200" cy="1754326"/>
            <a:chOff x="457200" y="3276600"/>
            <a:chExt cx="3124200" cy="1754326"/>
          </a:xfrm>
        </p:grpSpPr>
        <p:sp>
          <p:nvSpPr>
            <p:cNvPr id="8" name="Rectangle 7"/>
            <p:cNvSpPr/>
            <p:nvPr/>
          </p:nvSpPr>
          <p:spPr>
            <a:xfrm>
              <a:off x="457200" y="3276600"/>
              <a:ext cx="3124200" cy="1754326"/>
            </a:xfrm>
            <a:prstGeom prst="rect">
              <a:avLst/>
            </a:prstGeom>
          </p:spPr>
          <p:txBody>
            <a:bodyPr wrap="square">
              <a:spAutoFit/>
            </a:bodyPr>
            <a:lstStyle/>
            <a:p>
              <a:pPr algn="ctr"/>
              <a:r>
                <a:rPr lang="en-GB" dirty="0" smtClean="0">
                  <a:solidFill>
                    <a:srgbClr val="002060"/>
                  </a:solidFill>
                  <a:latin typeface="Palatino Linotype" pitchFamily="18" charset="0"/>
                </a:rPr>
                <a:t>European Commission ECRAN Project</a:t>
              </a:r>
            </a:p>
            <a:p>
              <a:r>
                <a:rPr lang="en-GB" dirty="0" smtClean="0">
                  <a:solidFill>
                    <a:srgbClr val="002060"/>
                  </a:solidFill>
                  <a:latin typeface="Palatino Linotype" pitchFamily="18" charset="0"/>
                </a:rPr>
                <a:t> </a:t>
              </a:r>
            </a:p>
            <a:p>
              <a:pPr algn="ctr"/>
              <a:r>
                <a:rPr lang="en-GB" i="1" dirty="0" smtClean="0">
                  <a:solidFill>
                    <a:srgbClr val="002060"/>
                  </a:solidFill>
                  <a:latin typeface="Palatino Linotype" pitchFamily="18" charset="0"/>
                </a:rPr>
                <a:t>Communicating the benefits </a:t>
              </a:r>
              <a:br>
                <a:rPr lang="en-GB" i="1" dirty="0" smtClean="0">
                  <a:solidFill>
                    <a:srgbClr val="002060"/>
                  </a:solidFill>
                  <a:latin typeface="Palatino Linotype" pitchFamily="18" charset="0"/>
                </a:rPr>
              </a:br>
              <a:r>
                <a:rPr lang="en-GB" i="1" dirty="0" smtClean="0">
                  <a:solidFill>
                    <a:srgbClr val="002060"/>
                  </a:solidFill>
                  <a:latin typeface="Palatino Linotype" pitchFamily="18" charset="0"/>
                </a:rPr>
                <a:t>of European research </a:t>
              </a:r>
              <a:br>
                <a:rPr lang="en-GB" i="1" dirty="0" smtClean="0">
                  <a:solidFill>
                    <a:srgbClr val="002060"/>
                  </a:solidFill>
                  <a:latin typeface="Palatino Linotype" pitchFamily="18" charset="0"/>
                </a:rPr>
              </a:br>
              <a:r>
                <a:rPr lang="en-GB" i="1" dirty="0" smtClean="0">
                  <a:solidFill>
                    <a:srgbClr val="002060"/>
                  </a:solidFill>
                  <a:latin typeface="Palatino Linotype" pitchFamily="18" charset="0"/>
                </a:rPr>
                <a:t>to the general public</a:t>
              </a:r>
              <a:r>
                <a:rPr lang="en-GB" dirty="0" smtClean="0">
                  <a:solidFill>
                    <a:srgbClr val="002060"/>
                  </a:solidFill>
                  <a:latin typeface="Palatino Linotype" pitchFamily="18" charset="0"/>
                </a:rPr>
                <a:t>”</a:t>
              </a:r>
              <a:endParaRPr lang="en-GB" dirty="0"/>
            </a:p>
          </p:txBody>
        </p:sp>
        <p:pic>
          <p:nvPicPr>
            <p:cNvPr id="11" name="Picture 10"/>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2819400" y="3581400"/>
              <a:ext cx="457200" cy="533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ox(in)">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defRPr/>
            </a:pPr>
            <a:r>
              <a:rPr lang="en-GB" sz="2800" b="1" dirty="0" smtClean="0">
                <a:solidFill>
                  <a:srgbClr val="FF0000"/>
                </a:solidFill>
                <a:latin typeface="Broadway" pitchFamily="82" charset="0"/>
              </a:rPr>
              <a:t>E</a:t>
            </a:r>
            <a:r>
              <a:rPr lang="en-GB" sz="2800" b="1" dirty="0" smtClean="0">
                <a:solidFill>
                  <a:srgbClr val="002060"/>
                </a:solidFill>
                <a:latin typeface="Broadway" pitchFamily="82" charset="0"/>
              </a:rPr>
              <a:t>uropean </a:t>
            </a:r>
            <a:r>
              <a:rPr lang="en-GB" sz="2800" b="1" dirty="0" smtClean="0">
                <a:solidFill>
                  <a:srgbClr val="FF0000"/>
                </a:solidFill>
                <a:latin typeface="Broadway" pitchFamily="82" charset="0"/>
              </a:rPr>
              <a:t>C</a:t>
            </a:r>
            <a:r>
              <a:rPr lang="en-GB" sz="2800" b="1" dirty="0" smtClean="0">
                <a:solidFill>
                  <a:srgbClr val="002060"/>
                </a:solidFill>
                <a:latin typeface="Broadway" pitchFamily="82" charset="0"/>
              </a:rPr>
              <a:t>ommunication on </a:t>
            </a:r>
            <a:r>
              <a:rPr lang="en-GB" sz="2800" b="1" dirty="0" smtClean="0">
                <a:solidFill>
                  <a:srgbClr val="FF0000"/>
                </a:solidFill>
                <a:latin typeface="Broadway" pitchFamily="82" charset="0"/>
              </a:rPr>
              <a:t>R</a:t>
            </a:r>
            <a:r>
              <a:rPr lang="en-GB" sz="2800" b="1" dirty="0" smtClean="0">
                <a:solidFill>
                  <a:srgbClr val="002060"/>
                </a:solidFill>
                <a:latin typeface="Broadway" pitchFamily="82" charset="0"/>
              </a:rPr>
              <a:t>esearch </a:t>
            </a:r>
            <a:r>
              <a:rPr lang="en-GB" sz="2800" b="1" dirty="0" smtClean="0">
                <a:solidFill>
                  <a:srgbClr val="FF0000"/>
                </a:solidFill>
                <a:latin typeface="Broadway" pitchFamily="82" charset="0"/>
              </a:rPr>
              <a:t>A</a:t>
            </a:r>
            <a:r>
              <a:rPr lang="en-GB" sz="2800" b="1" dirty="0" smtClean="0">
                <a:solidFill>
                  <a:srgbClr val="002060"/>
                </a:solidFill>
                <a:latin typeface="Broadway" pitchFamily="82" charset="0"/>
              </a:rPr>
              <a:t>wareness </a:t>
            </a:r>
            <a:r>
              <a:rPr lang="en-GB" sz="2800" b="1" dirty="0" smtClean="0">
                <a:solidFill>
                  <a:srgbClr val="FF0000"/>
                </a:solidFill>
                <a:latin typeface="Broadway" pitchFamily="82" charset="0"/>
              </a:rPr>
              <a:t>N</a:t>
            </a:r>
            <a:r>
              <a:rPr lang="en-GB" sz="2800" b="1" dirty="0" smtClean="0">
                <a:solidFill>
                  <a:srgbClr val="002060"/>
                </a:solidFill>
                <a:latin typeface="Broadway" pitchFamily="82" charset="0"/>
              </a:rPr>
              <a:t>eeds</a:t>
            </a:r>
            <a:r>
              <a:rPr lang="en-GB" sz="2800" i="1" dirty="0" smtClean="0">
                <a:solidFill>
                  <a:srgbClr val="002060"/>
                </a:solidFill>
                <a:latin typeface="Palatino Linotype" pitchFamily="18" charset="0"/>
              </a:rPr>
              <a:t/>
            </a:r>
            <a:br>
              <a:rPr lang="en-GB" sz="2800" i="1" dirty="0" smtClean="0">
                <a:solidFill>
                  <a:srgbClr val="002060"/>
                </a:solidFill>
                <a:latin typeface="Palatino Linotype" pitchFamily="18" charset="0"/>
              </a:rPr>
            </a:br>
            <a:r>
              <a:rPr lang="en-GB" sz="1800" i="1" dirty="0" smtClean="0">
                <a:solidFill>
                  <a:srgbClr val="002060"/>
                </a:solidFill>
                <a:latin typeface="Palatino Linotype" pitchFamily="18" charset="0"/>
              </a:rPr>
              <a:t>“Communicating the benefits of European research to the general public</a:t>
            </a:r>
            <a:r>
              <a:rPr lang="en-GB" sz="1800" dirty="0" smtClean="0">
                <a:solidFill>
                  <a:srgbClr val="002060"/>
                </a:solidFill>
                <a:latin typeface="Palatino Linotype" pitchFamily="18" charset="0"/>
              </a:rPr>
              <a:t>”</a:t>
            </a:r>
          </a:p>
          <a:p>
            <a:pPr algn="just">
              <a:buNone/>
              <a:defRPr/>
            </a:pPr>
            <a:endParaRPr lang="en-GB" sz="1900" dirty="0" smtClean="0">
              <a:solidFill>
                <a:srgbClr val="FF0000"/>
              </a:solidFill>
              <a:latin typeface="Palatino Linotype" pitchFamily="18" charset="0"/>
            </a:endParaRPr>
          </a:p>
          <a:p>
            <a:pPr algn="just">
              <a:buNone/>
              <a:defRPr/>
            </a:pPr>
            <a:r>
              <a:rPr lang="en-GB" sz="1900" dirty="0" smtClean="0">
                <a:solidFill>
                  <a:srgbClr val="FF0000"/>
                </a:solidFill>
                <a:latin typeface="Palatino Linotype" pitchFamily="18" charset="0"/>
              </a:rPr>
              <a:t>To develop tools to:</a:t>
            </a:r>
          </a:p>
          <a:p>
            <a:pPr algn="just">
              <a:buNone/>
              <a:defRPr/>
            </a:pPr>
            <a:endParaRPr lang="en-GB" sz="1900" dirty="0" smtClean="0">
              <a:solidFill>
                <a:srgbClr val="002060"/>
              </a:solidFill>
              <a:latin typeface="Palatino Linotype" pitchFamily="18" charset="0"/>
            </a:endParaRPr>
          </a:p>
          <a:p>
            <a:pPr>
              <a:defRPr/>
            </a:pPr>
            <a:r>
              <a:rPr lang="en-GB" sz="1900" b="1" dirty="0" smtClean="0">
                <a:solidFill>
                  <a:srgbClr val="002060"/>
                </a:solidFill>
                <a:latin typeface="Palatino Linotype" pitchFamily="18" charset="0"/>
              </a:rPr>
              <a:t>communicate key messages </a:t>
            </a:r>
            <a:r>
              <a:rPr lang="en-GB" sz="1900" dirty="0" smtClean="0">
                <a:solidFill>
                  <a:srgbClr val="002060"/>
                </a:solidFill>
                <a:latin typeface="Palatino Linotype" pitchFamily="18" charset="0"/>
              </a:rPr>
              <a:t>to citizens, patients, patients organizations, healthcare professionals, researchers, policymakers and society about independent, multinational clinical research</a:t>
            </a:r>
          </a:p>
          <a:p>
            <a:pPr algn="just">
              <a:defRPr/>
            </a:pPr>
            <a:endParaRPr lang="en-GB" sz="1900" dirty="0" smtClean="0">
              <a:solidFill>
                <a:srgbClr val="002060"/>
              </a:solidFill>
              <a:latin typeface="Palatino Linotype" pitchFamily="18" charset="0"/>
            </a:endParaRPr>
          </a:p>
          <a:p>
            <a:pPr algn="just">
              <a:buNone/>
              <a:defRPr/>
            </a:pPr>
            <a:r>
              <a:rPr lang="en-GB" sz="1900" dirty="0" smtClean="0">
                <a:solidFill>
                  <a:srgbClr val="FF0000"/>
                </a:solidFill>
                <a:latin typeface="Palatino Linotype" pitchFamily="18" charset="0"/>
              </a:rPr>
              <a:t>First key message:</a:t>
            </a:r>
          </a:p>
          <a:p>
            <a:pPr algn="just">
              <a:buNone/>
              <a:defRPr/>
            </a:pPr>
            <a:endParaRPr lang="en-GB" sz="1900" dirty="0" smtClean="0">
              <a:solidFill>
                <a:srgbClr val="FF0000"/>
              </a:solidFill>
              <a:latin typeface="Palatino Linotype" pitchFamily="18" charset="0"/>
            </a:endParaRPr>
          </a:p>
          <a:p>
            <a:pPr algn="just">
              <a:defRPr/>
            </a:pPr>
            <a:r>
              <a:rPr lang="en-GB" sz="1900" dirty="0" smtClean="0">
                <a:solidFill>
                  <a:srgbClr val="002060"/>
                </a:solidFill>
                <a:latin typeface="Palatino Linotype" pitchFamily="18" charset="0"/>
              </a:rPr>
              <a:t>The </a:t>
            </a:r>
            <a:r>
              <a:rPr lang="en-GB" sz="1900" b="1" dirty="0" smtClean="0">
                <a:solidFill>
                  <a:srgbClr val="002060"/>
                </a:solidFill>
                <a:latin typeface="Palatino Linotype" pitchFamily="18" charset="0"/>
              </a:rPr>
              <a:t>importance of public understanding </a:t>
            </a:r>
            <a:r>
              <a:rPr lang="en-GB" sz="1900" dirty="0" smtClean="0">
                <a:solidFill>
                  <a:srgbClr val="002060"/>
                </a:solidFill>
                <a:latin typeface="Palatino Linotype" pitchFamily="18" charset="0"/>
              </a:rPr>
              <a:t>of the need for, and basic principles of clinical trials, fostering active involvement of citizens and patients in trials and of their representatives in trial design</a:t>
            </a:r>
          </a:p>
          <a:p>
            <a:endParaRPr lang="en-GB" dirty="0"/>
          </a:p>
        </p:txBody>
      </p:sp>
      <p:sp>
        <p:nvSpPr>
          <p:cNvPr id="2" name="Title 1"/>
          <p:cNvSpPr>
            <a:spLocks noGrp="1"/>
          </p:cNvSpPr>
          <p:nvPr>
            <p:ph type="title"/>
          </p:nvPr>
        </p:nvSpPr>
        <p:spPr/>
        <p:txBody>
          <a:bodyPr>
            <a:normAutofit fontScale="90000"/>
          </a:bodyPr>
          <a:lstStyle/>
          <a:p>
            <a:r>
              <a:rPr lang="en-GB" sz="4400" dirty="0" smtClean="0">
                <a:solidFill>
                  <a:srgbClr val="002060"/>
                </a:solidFill>
                <a:latin typeface="Palatino Linotype" pitchFamily="18" charset="0"/>
              </a:rPr>
              <a:t>Involving Consumers from the Start</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blinds(horizontal)">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dirty="0" smtClean="0"/>
              <a:t>Improving plain language summaries</a:t>
            </a:r>
          </a:p>
          <a:p>
            <a:endParaRPr lang="en-GB" dirty="0" smtClean="0"/>
          </a:p>
          <a:p>
            <a:r>
              <a:rPr lang="en-GB" dirty="0" smtClean="0"/>
              <a:t>Supporting consumer involvement</a:t>
            </a:r>
          </a:p>
          <a:p>
            <a:endParaRPr lang="en-GB" dirty="0" smtClean="0"/>
          </a:p>
          <a:p>
            <a:r>
              <a:rPr lang="en-GB" dirty="0" smtClean="0"/>
              <a:t>Getting the word out</a:t>
            </a:r>
          </a:p>
          <a:p>
            <a:endParaRPr lang="en-GB" dirty="0"/>
          </a:p>
        </p:txBody>
      </p:sp>
      <p:sp>
        <p:nvSpPr>
          <p:cNvPr id="2" name="Title 1"/>
          <p:cNvSpPr>
            <a:spLocks noGrp="1"/>
          </p:cNvSpPr>
          <p:nvPr>
            <p:ph type="title"/>
          </p:nvPr>
        </p:nvSpPr>
        <p:spPr/>
        <p:txBody>
          <a:bodyPr>
            <a:normAutofit fontScale="90000"/>
          </a:bodyPr>
          <a:lstStyle/>
          <a:p>
            <a:r>
              <a:rPr lang="en-GB" dirty="0" smtClean="0"/>
              <a:t>Cochrane Consumer Connections</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buNone/>
              <a:defRPr/>
            </a:pPr>
            <a:endParaRPr lang="en-GB" sz="1900" dirty="0" smtClean="0">
              <a:solidFill>
                <a:srgbClr val="002060"/>
              </a:solidFill>
              <a:latin typeface="Palatino Linotype" pitchFamily="18" charset="0"/>
            </a:endParaRPr>
          </a:p>
          <a:p>
            <a:pPr algn="ctr">
              <a:buNone/>
              <a:defRPr/>
            </a:pPr>
            <a:endParaRPr lang="en-GB" sz="3200" b="1" dirty="0" smtClean="0">
              <a:solidFill>
                <a:srgbClr val="FF0000"/>
              </a:solidFill>
              <a:latin typeface="Broadway" pitchFamily="82" charset="0"/>
            </a:endParaRPr>
          </a:p>
          <a:p>
            <a:pPr algn="ctr">
              <a:buNone/>
              <a:defRPr/>
            </a:pPr>
            <a:endParaRPr lang="en-GB" sz="3200" b="1" dirty="0" smtClean="0">
              <a:solidFill>
                <a:srgbClr val="FF0000"/>
              </a:solidFill>
              <a:latin typeface="Broadway" pitchFamily="82" charset="0"/>
            </a:endParaRPr>
          </a:p>
          <a:p>
            <a:pPr algn="ctr">
              <a:buNone/>
              <a:defRPr/>
            </a:pPr>
            <a:endParaRPr lang="en-GB" sz="3200" b="1" dirty="0" smtClean="0">
              <a:solidFill>
                <a:srgbClr val="FF0000"/>
              </a:solidFill>
              <a:latin typeface="Broadway" pitchFamily="82" charset="0"/>
            </a:endParaRPr>
          </a:p>
          <a:p>
            <a:pPr algn="ctr">
              <a:buNone/>
              <a:defRPr/>
            </a:pPr>
            <a:endParaRPr lang="en-GB" sz="3200" b="1" dirty="0" smtClean="0">
              <a:solidFill>
                <a:srgbClr val="FF0000"/>
              </a:solidFill>
              <a:latin typeface="Broadway" pitchFamily="82" charset="0"/>
            </a:endParaRPr>
          </a:p>
          <a:p>
            <a:pPr algn="ctr">
              <a:buNone/>
              <a:defRPr/>
            </a:pPr>
            <a:endParaRPr lang="en-GB" sz="3200" b="1" dirty="0" smtClean="0">
              <a:solidFill>
                <a:srgbClr val="FF0000"/>
              </a:solidFill>
              <a:latin typeface="Broadway" pitchFamily="82" charset="0"/>
            </a:endParaRPr>
          </a:p>
        </p:txBody>
      </p:sp>
      <p:sp>
        <p:nvSpPr>
          <p:cNvPr id="2" name="Title 1"/>
          <p:cNvSpPr>
            <a:spLocks noGrp="1"/>
          </p:cNvSpPr>
          <p:nvPr>
            <p:ph type="title"/>
          </p:nvPr>
        </p:nvSpPr>
        <p:spPr/>
        <p:txBody>
          <a:bodyPr>
            <a:normAutofit/>
          </a:bodyPr>
          <a:lstStyle/>
          <a:p>
            <a:r>
              <a:rPr lang="en-GB" sz="4400" dirty="0" smtClean="0">
                <a:solidFill>
                  <a:srgbClr val="002060"/>
                </a:solidFill>
                <a:latin typeface="Palatino Linotype" pitchFamily="18" charset="0"/>
              </a:rPr>
              <a:t>Accessible for Everyone</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7" name="Immagine 1"/>
          <p:cNvPicPr>
            <a:picLocks noChangeAspect="1" noChangeArrowheads="1"/>
          </p:cNvPicPr>
          <p:nvPr/>
        </p:nvPicPr>
        <p:blipFill>
          <a:blip r:embed="rId5" cstate="print"/>
          <a:srcRect l="8572" r="9172" b="1602"/>
          <a:stretch>
            <a:fillRect/>
          </a:stretch>
        </p:blipFill>
        <p:spPr bwMode="auto">
          <a:xfrm>
            <a:off x="1600200" y="1371600"/>
            <a:ext cx="5971071" cy="4459166"/>
          </a:xfrm>
          <a:prstGeom prst="rect">
            <a:avLst/>
          </a:prstGeom>
          <a:noFill/>
          <a:ln w="9525">
            <a:solidFill>
              <a:srgbClr val="002060"/>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Consumer Involvement Could Be...</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9218" name="Picture 2"/>
          <p:cNvPicPr>
            <a:picLocks noGrp="1" noChangeAspect="1" noChangeArrowheads="1"/>
          </p:cNvPicPr>
          <p:nvPr>
            <p:ph idx="1"/>
          </p:nvPr>
        </p:nvPicPr>
        <p:blipFill>
          <a:blip r:embed="rId5" cstate="print"/>
          <a:srcRect/>
          <a:stretch>
            <a:fillRect/>
          </a:stretch>
        </p:blipFill>
        <p:spPr bwMode="auto">
          <a:xfrm>
            <a:off x="1" y="1371600"/>
            <a:ext cx="9144000" cy="367639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t>Planning for the Future</a:t>
            </a:r>
            <a:endParaRPr lang="en-GB" dirty="0"/>
          </a:p>
        </p:txBody>
      </p:sp>
      <p:pic>
        <p:nvPicPr>
          <p:cNvPr id="2050" name="Picture 2" descr="http://2.bp.blogspot.com/-ToQ5d7sy2oI/ToHft4EqZTI/AAAAAAAAALM/d1xb0-cW7GQ/s1600/dissemination+mind+map+B2.jpg"/>
          <p:cNvPicPr>
            <a:picLocks noChangeAspect="1" noChangeArrowheads="1"/>
          </p:cNvPicPr>
          <p:nvPr/>
        </p:nvPicPr>
        <p:blipFill>
          <a:blip r:embed="rId2" cstate="print"/>
          <a:srcRect/>
          <a:stretch>
            <a:fillRect/>
          </a:stretch>
        </p:blipFill>
        <p:spPr bwMode="auto">
          <a:xfrm>
            <a:off x="1143000" y="1219200"/>
            <a:ext cx="6684908" cy="4800600"/>
          </a:xfrm>
          <a:prstGeom prst="rect">
            <a:avLst/>
          </a:prstGeom>
          <a:noFill/>
        </p:spPr>
      </p:pic>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Improving Plain Language Summaries</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sp>
        <p:nvSpPr>
          <p:cNvPr id="33794" name="AutoShape 2" descr="data:image/jpeg;base64,/9j/4AAQSkZJRgABAQAAAQABAAD/2wCEAAkGBhQSERUUEhQVFRQWGBcYFhcYGBUYHhwYFRcYGBwXFhcXHSYeGBskHRgWITIgIyoqLCwuFSAxNTAqNSYsLCkBCQoKDgwOGg8PGi4kHCMpMyw1NSktLioyKS8sLDEuKjItKiwsKiwsLC8sKi8sLCksLC8sKS80KSkpLCwpLCwpLP/AABEIAMoA+QMBIgACEQEDEQH/xAAcAAACAgMBAQAAAAAAAAAAAAAABQQGAgMHAQj/xABKEAACAQMCAwUFBAYHBgQHAAABAgMABBESIQUTMQYiQVFhBzJxgZEUI0JSM2KCkqGxFVNyk6KywTRDY3OzwiSD0eEIFhclhPDx/8QAGwEBAAIDAQEAAAAAAAAAAAAAAAQFAQIDBgf/xAA0EQACAgEDAQUHBAIBBQAAAAAAAQIDEQQhMRIFQVFhcRMygZGhsdEGIsHwFOHxFSNCUqL/2gAMAwEAAhEDEQA/AO40UUUAUUUUAUUUUAUUUUAUVquLpY11Oyqo6liFH1O1QV41rzyIpJPJiOWnyd8Fh6qGoBnRS4Q3D+88cQ8kUuR8HfA/wV6vBx+OSZz6yMv+GLSv8KAnO4HUgfHaoknGYF96aIfGRB/M1ivAoB/uYyfMopP1IzUuOBV90AfAAfyoCH/8wW39fD/eR/8ArXqcetycCeEn0kT/ANan1hJEG6gH4gH+dAEcwYZUgj0IP8qzqA/Abc7mCLPny0z9cZrE8DQe48sflplkx+6xK/woBjRS37LcJ7syyekqAH4aotIH7prz+lXT9LA4H5o/vl+igSf4KAZ0VGs+IRyjMbq4HXBBwfJh1U+hqTQBRRRQBRRRQBRRRQBRRRQBRRRQBRRRQBRWLyADJIA8ztUX+loz7p1/2Az/AOQEUBMoqEbyQ+5Cfi7Ko+i6m+oFJuD9o0vHdIblCye8I4znGcZV5ch1ztqC4+orGUbKLabS4LBd3iRKWkYKo8ScfAepPl1NI5e0BkOIyIx0yVaSQ/2bdMsvxkwR4oaScE7QWd9JI3JldreMya7jSwGcqQiamVTsdwo6Upse313LYzSQxRrIJYIoo4o2beTdu6T3jg+gGM1q5o7LS2vLaxjGc7Y6uPyXSC2UMHEE00g6SzFAR/ZDkcv4Igrw9pPvxblrdZmziPmtI2QCx1KqDTsCdz4VzrtZacVS3Wa7nIRnCNEj6dIZWIL8oBTuMYy3vDerB7N+waRLBetIzSPFqVAqqq81RnzLHBIzkdTtWisbl0pfMlT0dddPtZWJ5bS6U+VjlvHj3ZLo1nO3WcL/AMuNQfrIXH8K9HB/zyzOfPmFP4Q6BTCg11K0XcGTAkGpiBK4GpmcgDAwCxJxsfqaY1A4O2Vc/wDFm/hIy/6VPoAooooAooooAooooCHd8KjkIZ17w6OMq4+DqQwHpmo3Kni6N9oT8raUkA9HGEf4MF9WNNaKAh2XFEkJUZDj3kYFXX1KnfH6wyD4E1MqLfcNSUDWN13VgSrKfNGG6n4dfGof2uS3/TZki3+9A7yj/jIo6frqMeaqBmsgbUVhFKGAZSCCAQQcgg7ggjqKzoAooooAooooAooooAqmXXHGk4pDEGP2cieHuuy6riNUkbOjGdKgqAT15m2wNXOuX3HDTa3sypskdzDxCMZ/3cscsVyq58sO2kfmBoCy9ou01lY7SAPNjIjUa336ElvcU4O7EDbbNU/h3tIvZzdsixgRW0k6JoLBTE6d1myCxZC48N1BAGDXnto4XplguQCQymJhvuYjzEG3mGlHypj7LOHxzSXt2I0jSRxBHCoUBIkUEgqu2WDKD56CfGo/VJ2YzsvqWyqpr0ftOnMpbZ7otPjHmvE3cC7dS3NhfSSaBJDGxUoCBhom0ndjvqVvoKh+y7sqYGN450xNBHy8sOsiq0hP5VBVVAPqfI1W+z9qYW4lZHc/ZrhFHmbYnQfmrFqS8d44z29tFzMpHCw0BjjWsspBZOmdCxkE+HTrXNTwk5btfnBNnpOqU4UPpjJp/Bxckvuhtd8dks7viCRquZnliycnA5kh7qD3mIfby8jV09ip/wDCz+XOGD6cmM/61E4VGo49eDAJeF2jOOheO3Y48iQzV77EJjyJ1wdOqJg2DgkppYBsYJGhcgdMjNK4tTT9fhuY1dsJ6WSSw8VtvO8v24+n+xh7ZrrTZRjxaYfRI5G/0FXDgVry7aFD+CKNf3UA/wBKS9texn9IGEGXlpGXLALqLawoGCSAuMHqD71WgCpCT6mynnbF6eFa5Tbfxxj7HtFFeM2Bk1uRSBwPeEH8zSP8nldh/AimFQeB/wCzQ+saH6qD/rU6gCiiigCiiigCiiigCiiigCiiigFMli0La7cZU7vDkAHzaLOyP442VvHSSWr2PtFGx7iyOBjWVXOgnPdkT3w+xyoUkbZxkZmcRvlhieR/dVSTjqfIAeJJwAPEkVzXinaJoJlY7ujvJIq50tM8MqEvjdkjwsS+J5LY3xjeMXLg5W3QqScu94OlWnEY5c6GDEdQDuPRlO6n0IFSaonB71WMAmBlluZJDrbqiKjKugr+j1NFkBdsaz6mXccf5U7xpK4SIEyPNpeNQApxq1CXOWVRuxJJwDpNHFp4MQuhKKlnn8Z+25cKKro7WaApliyjgMjxOsgKsMhuW2mXcYOFVvjTSw41DN+jkVj5Zww+KHDD5itTsTqKKKAKq/avhatcWk7AfdtJGc7DTOmG1HwGlWHxYVaKW9obAzW0kae+VOjfHfG67+G4A+dAVjtXw83HB2BGZYF1ft2pKyY+IWQftVyvs/xu4s5OfDspfQc+5JpVX5b+Rw2Qeo3IzhhXZuxXEVuIWO5EgSXB8OauHVh5iRJcjwzikHZL2bNElzFdaGt5cKiAkt92zaJtW2h9JHTfzxjBjW1uUlJclzoddGmidVizFtPD7+548Hw0/ITC6NzxK1vrWGR0kKpcKFLaHA5UqyEbD7qSNgTgMFyPRhP7HgIeUsw70uXkZN1gVHUIgyQWywJJIBwPICuicO4ZHbxrFCgRFGAo/mfMnqSdzVN9onZy4udbc/l2sUDu0YyS8ia2wU2BGAm7E48BuTW/s0llrLOEdXKU1GMumK28dk2458Ws48CFdcX4dHxKKWMvPcvJFEWVyIo8gQ6iR3XODjT3ht+Gn1/7RLG2k5Jf3TpbloWWPHUMV228QuSPECuedl7aNOGXl2FBuIm5cTncx60iAZAdgwMhOrGdq18as7a24TaoI0N1OFnLAd9UIJG/XBDKgHQ5Y9QTXNWS6Orbx/vmS5aOl6hVNyaT6O7lcvvxFLuO4xyBgCCCDuCPEHxFZUt7OWTQ2kET7tHDEjf2kRVP8RTKpJRBULjTYglx1KMo+LDSP4kVNzS/i5yI1/PLGP3G5hH0Q0BNijCgAbAAAfAbVnRRQBRVU9oPbZOHQKxIEkjBUyCQMsoZ2wCSFUlseOk1QbX/AOIZSF1WxyFIc6wBr0rg9CQuoSbYzgr5EU4MpZO00VweX283XNGhLYoei6Jcn0Da+vyxW7g/tbu7m6l+ywPIzx5jhZiUjfuanwvecDSx0qM7n1rCknwZcWuTuVFJey32vkA3rI0x3OhdAUHouCSSR4npnpnGS6rJqFFFFAFFGaj314Io2duijOB1Pko8yTgAeZFAV3tbxfSCBjEZU5O45x70YI8RGAZiP+GnnVG4pw1oFywKtIkaqDnOwaSWRsdVjjdYyfN5W6ium2/BEaApOiuXJeUMNQLsdR6+A2A8gopN2zhtg6mUTNM8bRR8pu8oZgA6qzBA2tkUHqS+nBGa6Rl3IiX1KT6pY4ws92/3e2CpcOu9F1HOyuEVSY02PcjinjRep72Y9GcDLMSMg5O7gdtFI8880rMsffkAyC7a5U0x46AyCTcd5jJgEDYzb64spJDGGlieJeVE6rzEAhOkOY0y4wxYd7AOxzuDWvhHZ7nTSLbyaYUKkEpNvjUUV1dY911MwKsw2BI3Fd+pY8CslVJzwmpYbeMrd4714ZS+fkauCcJaecq8cgWQnvxYWONUGkqC8OltJAjUKx7qLgDDGr3dcJtUtwkscXIhXI1hSqKo3OW6bDOevjS/st2RFszSPp140II9QRUHkD1Y+JPQAAeJJd3Au7h0JAtbRg0zE7POgEgjPhoiyrt5tpH4Wzwsll7cFnpKfZwTkv3PnjPxwRLG2EEiXZ5iJIeSkDPK2mOVl0sEckiVmVWKjGlDjGUObjmlHDLVpX+0SggjIgQ/gQ7ayP6xxuc7qpC7HVqcVoSwpdxyYiMIpw8rCNCOoL+8w9VQO37NMaWSd+6UeEUer9qYlVPxCpIP26ArvCuHCzvCEwsWeXoxgKs55kbbeHMDRirrSLj9kS6lSFMitFq8nH3sL+ul1b5yU04fd82JH6alBI8jjdfkcj5VgEml3aM/+EuP+TL/ANNqW3fb+yjdkaYalkSJgAxw7sy4JxgY0uT5BSah9qe29vbzNa3MbmN4dTuu40yM0ejSO9k+Y8/SsNpHSFc5NJJlD7DRGXh3ErZBqkKxyog6nuacAeJzEPqKZ9j/AGfyc6O5vzoCGPlRuwLMygCJXycKq4GEBzkDIG4LG57UW1rDBHwmCN5LolYyAANSFAecWIdnGtcKxHmSB1rHaZ7u54jFbuS0y/ZxGoPcSQxxSSSYUYO/MJYdANvAVG6VFRzu0Xitsvnb0JQjLL33klw/RPv+KOmcY7dWtvG7mQOUcx6EIZuYBkp5AgdSdhj5VUeF+0abkXd1MAAojMEOMAoJNEhRj3pMF4wzdAcbDpSLgNhZSwTiV3a8MU7GNwQvNj5zB4zjDOFY7ZPicbEiucTundEIBMaw21uT4AaRIUx5llLfsnzFZla1v3GlOhrmnUk+rK3e23kvPx8OC78d7c3EdxfGGQgI8EMStgqpYPqdV6ZJjbfcd7ODTHsNx25muXtrp9b20rHVgeCzQsuVADDVuDjO/wBOdPel0kfpIZrM7jOp0iuckL+LUwzjx1V1XsJ2ee2YNNk3E6yzS56gs0WFPmRlyT5u1K5OUs9w1lMKKXGSXVsvPKUc/Dn1bLxUe/v44Y2kldY41GWdiFAHqTUiub+1GeO5eCzOT32kYESlGMcZYRsIhqZu8jacgd5OuoYkN4WSjSy8CztRxvh3Gp1tQxk5RZldC4JwMthsaNGwGTkk9APeKGb2OWkgcwTzJ3mXGUkCspwVIwCcHbBOas9lHb2sWq3tlDuD93ChZnMfvAFFOoLv3vdPnvmq/wAOsuVxCK4tS32e6kninjYsdMq6nLANupblasHcFSpxnArZWzk3KLaRYRrhFKLSbOWcW4c9tNLAxQmJ9OcdRjIYeOCMH0zW61BgZJYmKumoqRuQUGoPnrsdXw0059oE0UnE5pIjqVVUSMDkGQIVIXz6AE9NmrTYcHlnnS3jAaWTTGTnYFyZGJ8wBkn0PhtUnrbS8WclFLL7j6f4JeGa3hlOAZI43OPN0DbfWptR+H2YiiSNckRoqDPkihRn6VIqUQzF3ABJIAAySdgAPEmuMds/bLI8zW9iyxRr71wRqJGcdzOVQddyCemBnarT7Z+0xtrHkxkiW6JjUjPdTbmNsD4ELtv956VwzifA2WCJirrFqxIul9ROSTKwIGBjpnpWkpY2N4xzuWce07iCSoou2ePSNOY4znO45h05Y7HOSPLPjXUuBds0vIIppcIkTDnYDYabViNUGCWBzzcblSEB6GuD2/DJDNGmM81VaHSwOrvYAXGRkkjb4DpXVfsRigFvF7tsrvKVVmDSE5uJOoOkd6JSSDjXjOBW1MXOWM7HDWXqivqS3bwl/wAb+fodL4fx2KYlY2JYDOCsibdMjWoyPh0zVUhuo5bme8lOYbZiq+OXjJREA8WBLsF/NOnitQOBXzwx3F4RiKGFooUb3nl2Y5IONiqocZwQ+/dNWTtPcWz8uKe5EDArKACg1HvKMh1IbfOB1yoxuKkNKMmlx/ckGqdl9MZzSUucdz56c/f1F3ZvhrXVxLc3ShsYVFPeVW6lVB2IjUhc+LPKfIC42lkkYIjRUBOSFUKCcAZIHjgAfKo3CYEhUQK4Z0GpumrvljrZR01HV6bHypgTXOby9uCXRW4QXXvLv9e8g8b4iYYWZV1SHCxJnGqRzpRfQFiMnwGT4Ui4PwcEJAGLQ27ap26c+5Y8x9X6gdizDxYheiMDIu74yMHQ7sTFa7ZBcgiS49VVQ2D4hWwTzBTyxs1ijVEGFUYHmfMk+JJySfEkmtTuSBRRRQBS7hYzJcN5yBR8EjQY/e1/WmNL+CD7tvWWf/ryD/QUBlxq2Z4WCY5gw0eenMjIdM+mpRVHse1Lx8Qt1yRZ3aFo1IXuy3B5g1HGdRcSJjONzttXRq5t2s7PGWGWFNnjmblHOCOeRcRHPh99rhDDoHPlWrN4NZ/dwV/2icIEd5d4XCzwJcDyLwyKHx8Y+dkfr1XuN3kkgYTg82O0RDk5LBXV0fV4kxspJ/VJpvxjtML9bLVqFyFntrhWXTvMgi15xgd4tldiDkY2zW3tDaNdWVrfQJqH2aSG50YOnlwyJrbyG7euy1Gkst4/v9yXtM3VGKmsZW3rjC+DUfsJ+NgWt8TbBVMRt2UAAgS8hGOB0yWBPlkfKmPE+EXltdmQzBrqCFbjOS+sGRlbchSwVM6lA90EDGBjX/QU8lmLgqzy3N4gjAAy+I58tgbBS7N6YTOwroHZXsG8c32q8lMtwS+wOpdMi4IbUuSRlsBcKAcAbUinJ/UzdZXRBLKbWYvxeEv/AJzlefJW+0PEre7isZ7eNI7iS7VZFULqDEASKxA74y0fePUOD41Xv6OWPgpkVmLTXSI4YrheUJmBXbIJVgDnNdF4b7Okiv1mXStvCo5MQLMeYdWp2LdNz55OlegUAuOz/Y9LWOWMtzUlkMhV1XSNW2APEYC9fKt/ZylyRo6uqpLoy8NP5N7Z9MfHJVvZbwAKOeUUpJFAyEgHTLGZ45NOd1bxyP6wir1Gublj+WJB+87k/wCVakWlmkSBI0VEHRVAUDJycAbDck/OtPDjqaZ8dX059I1C/wCbXXaK6VgrLrXbY5vv/q+huv75YY2kf3VGTjcnyCjxJOAB4kiqHdBpZGByry9+bBJCRkBeWh6Bm0YLDrpdvy1Yu2DMqxNgtEHGsLu2tiqxtp6uAzdFyclCAcVW5poi5AmaN2xqVThicAD7t1JBxgbAHYVB1cpZUUtiRpox95vcx47wtJ4zBtnQcJnTlD3CuQDoU9AcHBUHB0lTkWAWaWWEqGldxH3XPeVYzgjunUdW52w5JI3NQuJcRa2VRFC4Mpb7yfUM6QMuUciV8agN9I7wAONqlpxNhZLM4LMYkZ9AXOXVcsoJC7ZJxnG1RWrIwUWtmyWuiUuteBzyTsWPsJ5SAOTGyIEWSSQOTymLlQ6anUgBSBp3IBroPsl7BvaiS5ulAuHZkVcY0Jq7xHq5A3/Ki42NNeyHZFonEswIKfo0JBYsVKmWTBYA6Syqmo4DsWJZjputWdUXjMuStsmuI8BXhr2qV7Ve0Jt7Mxo2mW4zGrflTH3kmfDC7fFhXZvBySzsc+7R9oRecS1Lkx6XSEhgvdjDDmd5WUguzEBlORjoQK028CyHW+rluyuBGACE1D3AZE0FlXutnu6m7u/drvDLyOCfEjBWdFUGXVhIsnYqASThUJUbnV4kYp9xDiMNosZWSKYSlQvJMxc93Y6ZlGVA0j39tQwKiPrf7kiWlFbMl8NWGK7TWREwWZLGRwgAllI/TaMIkmnOlgCupycZAU2a+T7ParD+jluCskgcgcuFHVI0c52UMVLb4P32+9c07fuG5UeoBu+2Numyj694fI1a+wXbaC4gjsuJEkgKIrjOCA4GmN5B3kJHd1ZwwOk+sjT24iskDWabrk3HnGPnjP0XPcO+1U8cqR21s+YYkGlhqIZnTOdS7E6CeuzGWTyrO64iZLhp8BgXMqLkgMsTCO2TPgGkKy/AP5VJ7X9mhbWT6Ncil3aRiBqCGGVBnT178jHIxgyE7DotWPXJpIZVVXmdSpUiKAOgXS2COko//LHiu06Lj05+H5/BR3wudyjjb3vJNbRXom1J+jJHDOLmKNjC7SzXLj7zqzKiqS4ztqeWZUXOw1bbJVyklkYR2zuGk0BrmQd0CPcHGPdLsCo6bK52Kiqb2KsDCJbmcauT3I1XG7tkJGn633uB63AH4auMXDWI5cjK0szCS5I6aOgjA66DpEYz1USHqTXK174LDQp+zUm21hY8/F+rb+WDVw/JkiuSCqOTFGnQJAy5Q6fws7Ih6ZAdV/DVmpfxvaBm/Jpk/umD/wAlNTxXInntFFFAFQOCj7tv+bP/ANeQ1PqBwzZpl8pc/voj/wA2NAT6r/G7MmYYOPtETRA+UsWqaJvTH3x+lWClXaUYgMg6wlZgfSIhmHzTWvwY1gCa57FW140V3h4ZSY5WMZA1MpVsSAggkEYJGG267U94jwOOW3mgAEazK6sUABzIpUsNsavHJ8qOFnS80XgG5if2Jst/1BKPgBTGsYSN3OUkk3xx5Ee0s1ijSNBhUUKo8gowB9BUiiismgUUVhJKFBZiABuSSAAB4knpQGdQOBHMCt+fU/8AeOz/APdUWTtKrA/Z45bg77xqAmR/xZCsbD+yTTDh0BSGND1VFU/FVANAa+KWbSKukgMrq41LqUlfBhkH1BB2IB3xgpuPdqZbRVaS3DB20ApMMZ0s2+pAQMKfA9RWviHa2QzLDaRo7NzcNIzKCYQdekKNwG0rkkZJONhqqq9pbO6KGW8VToVioluFiXOPdjjhOdTYAGdR361mGJd50jBZ/dsc89oHtAnu7vlxYRu7EApLaSTuqsQMsWPebA6KB7uT0/idji15ClR3Fi1N7qqoAZ29AisflSay7HWrXMcsdsE5Ta9eHXU490KrHvAE6tWMZUAE5OHsXDzcycxz9yhIjXc69xqkO+ACygKcE4XIxqBqn7V1deneW9o+Hj4FhCt1prnI04F2tnMZkuolCZ96IOSowDlozlmUEkZXfbdRg1a7a5WRQ6MrKwBVlIIIPQgjYj1quxxhQABgDoBUKOU2btKmeQx1TxDJ0kneeJR0Pi6D3hlh3gddR2b+oPa2+yv2y9n/AA/yRrNPhZiWy+vkhjaSV1RFGWZiAAPUmvnnt324+1ym4VW0Y5dpGR+HVnmsp/MRkDxwo6K2e+8W4TBewGKZVlicA+BHmGU+fiCK4z2x9k91DO09tquIwn3eSvMjfABYoAobbOCo2227oz6uabRHg0mUrg1rDPe5udLJGBqjMhUyYOCpkBGCNzt1Plk4udy1uXM6Ly4xpUJzJJsspyCGk95t9lTC5H4iAVq3Z/gyxxHUAWk3ORnunopG/hufj6Vu45ecqPI1GQ5WPLMxGRuQWJ0gDy9KuP8AotiqVk59McZaxuvT1Ia7Sj7RxjHL+gq4nbS3t24jC90AMzHATBOMt/DbrpzRZWxgtnJ77PnGMkFQMDGR0xk/MVZeA8FCRqrRrvGUnGx1au+r6j7/AFZfQnbpUscMWEGQkuyqVXOAO9gdB4nYZz0Jrzt0/azUIrbPH2Rb0w9nFylzj/kt3s27XSqsVpf6jzV+4lkHvYOkxFj74zsrHf8AC25XV0jiNgs0Txkka0ZCwxkBxg4z/wDu1c57K8LTiHDJLSQ4eB/un3yusalf4auYpHiAfjW3hPb6WO1mt7hlS+i+7jaRhh3LCNS7dMozAsfxKA46nFzfT0zkor3Xv+Sqrn1RWe8bcLKBmLPm3sNZkkxgSXZy0jBQTtEGIC796TG5jFWTg1myq0kgxLK2tx+UYwkf7KgD1Oo/ipFwPh0TRW9tbOslvblXlkB1CSRSWA1DYsZcytg7FVH4qtwFRH5naKUUkuCLxdM28o843H1U1utX1Ip81B+oBrTxZ8QSnyjc/RTWyxTEaDyVR9AKGTfRRRQBS8HTcnykjB+cTb/USL+5TCl3Gu6qy/1LBz/YwVf6IzH9kUAxrCWMMCCMgggjzB2IrIGvawCt2M+OSzbPGTbTDp12RiPJmVCvpNTaXjMS6suBpVnbY7KhIJO23utt1OhsZwcaeNcG5yHQ3LlxhZNIbGk6l1LkagG3AyCD0IqHw/sgiR6Hd2B6qn3K7knGIiHYbn32fqd96Ayu+2UKb57uvQXYrGowVBKtJjWMNnu5zg+leXfazEbPDb3E4VWbITlLhRnZpymrp+ENTCy4FBCcxQxo35gq6vm/vH5msuLXywxPIwLAD3R1YsQqqM+JJA386A5/wP2kTX9zFCoS2jl1bqRLINKM2AXUIPdx7jVerfs9Eu7BpW/NKzSnPmNZITp0UAVxvhFpJayGGSzYhX1iSNgBp1SATGTTsyKx31Ie6u2QK6d2M7QtcGVC/MVBGyuVCsdZlUq4GxKmI94AAhvmY9VnU8N5JF1SisotOKKKKkEcoXGrYRTaHidgWklhZBuAWBbBQhkIaXG3UEddwF8c4U/cWchf8zIsXzaSQ6z8gx9Ku3aDhLTBWjKiVCdJbOkq2NSNjcA4ByOhVdjuDX73hCoR9qlMpO62sA0ax07+W1OvmSyR/mFV11OG5ZxHnd7InV3pR35FtpLLOwBxymZlaRM6SUG8MTnBc+9qlwANJVRqyVsWQoA2A2A6AeAAH8ABSy4ifMcspA0SRrHEm0cSORFpXAGtsOO+R6KFGczOJJmJ98EKWB22ZO+rb+TAH5V4Xta+u++KrlmHHx72jvGUmsy5JCsD036/wOD/ABr2ovCoSkESnqETP9rSNR+ua3GcBwn4irMPgpUH+Lr9apnDEmo74N87HnZmfkStan9EQZLb0XP3kI8tDEMo/LJgbJXvtG4iYrFwDhpSIvk2S/8AgVx86iccEgi5kK6pYWWVF/MUPeQeroXT9ulntOvllt7R42zHITIvqDGNJ+jfxr6p+ltT/nKuE93F4fmlun8in1y9lCTXgU3gXAJLyUxREKQrOWPQBcAbepIHpknfGDBmgKOVcYdGIIPgwyCP510H2WhY4bqd2CqGVWJwAFjTWST4fpP4VUO3lwst1LNCrcqTQGcjT3lGh20nvAFVQAkDcE7DBPurO1o06myNnuJbeq/JT16F21RcOX9mI4uPGGEBYw3eITvkZDE6dsHG2+Bt8OlSJb+XGSy7jBXSNI1HGQTvkZ8SQfIUqgHMmP5Itsfr/wDt/DT601qD2N2ZDU1S1F8d5PbyRL7S1kqbFVVL3Vv5slcE4tLZktbvoyAGGAwYL01K2xPXfY7nevOLcQa5lMsoTW2nOlcAso06sEnvYAGfSobQj1HwJH/tXQ+xPZKxu7VZHjZpFZo5BzZgC6HqQGA7y6Wx079XWrnTo2rXXu9sorKY2XroUtudyd7JLgm3nQ5wk50/B442I+OrUf2h51e6jcP4dHBGI4UWNF6KoAAzv0H86k1466xWWSmljLyXtcemKj4C7tB/s0qjq68sfGU8sfxamApdxU6pIIx+KTW39mEa8/3nKHzplXM3CiiigCvGUEYO4r2igFvBn0hoW96IgD1jOeW30Gkn80bUypZxWMoVnQElMhwBktEcFgAOrLgMB44IHvUwilDAMpBBAII3BB3BB8qwDOiiigCknbG312kmclVAd1BI1JGwd1BGDnSDjcbgU7rGSMMCCMgggg+IPUGsNZWDKeHk5fxEuYXAkmY6SV1W5DBk7ykuyBNiAcsPrWns/wAUkt3mdnzINJ+9aImRJMuEcoVAkUhyMe6JMYOad9pOHGzVpS072qICQpj1KQcaWOFdlIZcENkaTk75pT7Lb+OS5lURRoOTmHCjOgyd8ORsxIeEbbYQAVBri4Zrbw85X99CfOcZw6kslysu1ZZA0kDKSM91lYf49B/hUhe1Efiko/Yz/kJre/Z2A5IjCk7koTGc+fcIrQOzCA7PL0xgsG+feUnPzru1cuGmRk6XzlGL9qo/BJm/8sr/AJytUvss0kVzNFKG7/3isxDMw1EKWbJycZGMnHKHnVyXshF+J53+Mrr/AAi01Vb3haWnFF0d2OSHUdTMd1bl+87H8+fifWqzteqyzST6scd2Tet1qS6c/Eb8WXML46jSw+KMGH8RWHHpwsLZzhisZx4CRghPyDH54FY36yyROVUxxBTl3BDOTsFjjO4BOO+2PRTnUDtC/wB00YwWmzEoPmwOW+CKGf8AY88V4haO2qVUbI46nnHfjbnwJSkpZwT1YEAjGDuMdMHoQfKoqHVcN+pGq/ORixH0RPrSbhcs6GQRqZYUfQpZgCWAGr4YJKkrkFlbuKckuOGRMFZpF0vI7MVyDgDCKMjr3EX5k1xv0/8AjymnJPu5/jnjk2TzsTaq/H+En+jHA6WtxI64B2hfLFT6Ks2fhGKs9bOzEP8AtYbcGfod9jbW+Rjyznar79JXyq1jcfDPyaIutgp14ZzDgfaIxQz2uCftC7YGdPRJCx8ByzsfNR51Hmny46FTnGDlXGO8h8nGCR5hSPOnXbjsinDybm3JxKREsbbqmTrwuMMV2c4ztjHTpVHuQ6d0Aa2YnDHuvGyhiuBvqBHl1J3zXvdW/wDN1uK172P9sjaZf42mzJ8Ebh8ComFzgsxBOckFjgnO+66etSa8Ar2vo1FaqrjBdyx8jyNk3OTk+9hV89kV7iS5h8G5cyj1/RP/AJYvrVDqy+zeZl4jGB0eOVW+GFcH6oB86r+161PSyfhuSdDLpuXnsdkooqHxW9MUZKgM5wsan8TscKD6Z3J8ACfCvDHoiPZnmXEsn4YwIU+I70hHz0L8YjTSovDbMRRKgOcDdj1Zics59WYlj8alVkBRRRQBRRRQBSiFvs8mg7QyN92fyOxzyvRWOSvrlfyAt61XVqsilHGVYYI9Pl0+IoDbRSqzumicQzHJP6KQ/wC8AGdLeUoAOR+IDUPxBWtYAUUUUBG4lYrNFJE4ysiMhHowI/1rinsvn5V/CpOCebCfiV1hT81UfIV267uRGjO3uorMfgoyf5V8/wDFObBeSS6TGzOLmPTv7za8KxGGI2Q7dfDBGYmpai4y8GS9MupSj4o+hs0VWeE9qNRjDmNkkwFlXYFmwUBXJA1AkbHrgfiFWbNSYTU1lEaUXF4YVqe2UsGKgsudJIBIzjOD1GcDp5VtrCSUKCzEAAEkk4AA6kk9BWxqKe1NwqQd9gql01E7AKjCRifTSjVSbm9kd1KjTcTgrAjDeGHYvNIv5vdYj8xjj8CaadpeLLKFeRCYo3Bhj/FLLuqHSfPPdU+WpsY7vvA+EtHqlmIa4lwZCM6VUZ0xRk76Fyd/xEsx67eW7Y1NVM/bcyxhfy/z8u8n0wcVvyMLW1WNFRBhVGAOvzJ8SepPiSTW2iivAyk5PL5JQVs7IZIuifG5cD4JHFH/ANlYAVpsZpF4Y8tuhMsgmmRfHMrs6n1IUg48cAeNeq/S8f8AvWT8I/d/6Iup4SOfe0rjrXN5yYssI2EMSj8UzHDn64T9g+dJJ7ZI3KR4KphAw/Fo2Z/XU2pvgw8qz7PIVWa7OcIORbMfGaUHVID4lE1PnzKeNaAMV9Z/TmlcpS1M1zsij7YvSUaIvjk9ooor2R54KsXs7H/3KHr7k3+Tx8v/AOUn4TwuW5k5cCF2HvHoqesjdF+HU+ANdY7J9iY7Maz37gjS0m+ADglY18FyBv1OBnwAo+1tbVGqVKeZP6epY6LTzc1PuRZiaU2Z+0Tc7rFHlYf1m3Dy/Dqiny1no4ov5jO5t4yQoxz3BI0qwzylI6SMCMkbqpzsWWmkUQUBVAAAAAAwABsAAOgrxxemdFFFAFFFFAFFFFAFFFFAabuzWVCjjKn4jcHIII3BBAII3BGRS6G9aAhJzlCQEmOBknYLLjZXPQNsrehIBb1hLEGBDAEEEEEAgg9QQeooDOilC28lv+iBlhH+7J76f8pmPeX9RjkeDdFqfZX6SrqRsgHBG4IP5WU4Kt6EA1gCztgG+ySFc6Vw0gBIJhUgyqpG4JTV038ARnNUmCyR1jjniE6IMQzgCRWQgAF9O6tpCgnGk4yD4Do/E7ATxPGxIDqVJGPH0Ox+B2PjVDjt3SZxoA0SsHKOUVj11tEy7Eqyts2+epqBrFsmTdI92jdb8IhijZI4kVGyWjVcKTj8vTJwOg8B5VbOzOv7JAZG1uYkLMd8llB6nc4zjJ323qs3F6qMi7l5DhEXGpsAk6QSM4AJPw+VZraT6SscVzjwQScpRnyzINI9B9PCuWlnKOXhvJ21MIywspYLRf8AGY4jpJ1P+Rd2+Y6KPViBVbveISTuE0626rCh2HiHlY7eHvHb8oY9ZVh2YkI+8ZYgTnRD3jv1LSuBufEhc/rUzm4aYLeRbNFEmlimSe9IRszsd2bpux3wMmpbjOz3tl9WRFKFfu7sq3B7JmlklmIZldo4se6oUBZDHnfdw66zuQngDpDql3B7+NlEaZVkAUxt7y4GN89fXxz1AO1Ma+X9oWTs1EnNY348F3E+HHIUUUVANyPxG55cTuNyqnSPNuij5sVHzqy2Fty4kj/Iir+6oH+lIbNRJcBOojAlf4kkRg/NXb/yx51Zq+hfpvSurTu2S3m/ouP5K7UyzLHgUrtX7PzOIxbNHCsfMxFowhaVgzOCm6tkeR6+Fc0veETxTSQtEWaMgMyPGVyVV8AuVOcMvh4138muQy3X6WY78x5ZviHYlB8dGhflXpb+29T2dSo04bb2TWSPV2dTqpt2Z2XcJrbszdSQSziNFSIPq1yAZ0LqIUIGyfDw32qZwLsdzrmFJpCVLEvGmUBVFLEF86yM6RsV96rvx23+zcPits96RlD+pzzpT8CQR+2Kj9ioRz5ZmICwx6cnAAaQh2yT0wqIf2601XbOuuvro68bZl07f7NqdBp66p2dOd8LJdLGwjhQRxIsaL0VQAB8hUS7vmkcwwHvDaSTYiLO+N9mkIOy9BkFtsBtLXMlztCTFCes2MM48oVPQH+sb9kHIYNLS0WJAiDSo6D47kk9SSckk7kkk11NDyys1iQIg2GepySSclmJ3Zickk9Sa30UUAUUUUAUUUUAUUUUAUUUUAUUUUAVCu+Eq7awWSQDAkQgNjyOQQ6/qsCPSptFAKhezRbTJzF/rIgT+/Duw/Z1fAV41jbXQ5gw/hrjdlO34WaMg7ZPdPTNNqhXPB43bXgrJ+dCUb5suCw9DkelYaT5Mp44OG8UikseIy5ZpJIZVljZ2Ls0ZOtFLNv01J9a7xY3iyxpIhyjqrKfNWGR/A1VOOdghcTJNIeeUXRpZjCWXOQHeJcNgk7BV6nJIp5BxJYlCtBJEqgBQE1qANsAw6tIHqBXGutwlLwZ1ssU4x8UNqKi2vFIpDiORGPkrKSPiAcipLGuxxOW+0/iIF1HHGAsiIHeQY1HUSEjPmBpZt+mpcY3pHY9sLmPYsJF8nyT+8ck/Wl3FOIG4nlnOfvXLLnwT3UHyQJ881DbVqG3c7wJ/WGg4HybPzFem/6Fob9PBaqtSk/nv5rwKWetuVsnXLCX8Fs/+oUv9Uh9e9/LV/rVk7Ptd3kSyryYoyzjfWzEIxXIHQZwfGuZV2rsNb6LC3B6lNf94S//AHVQdqfpbsvSxjKuvdvvbJuj199zak9kTuEcHWAOclnkbU7nqTgBQANgqqAAPTPUk0xrF3AGSQAPE7fxpe3H4fwPzD5RK0v15YOPnio0IKEVGKwkTXuRO2N7y7VwDhpPulI6gyZBI9Qutv2aqPZ2xEt1GmO4n3rDwxHjQP3yp+EZp9x7hVxePEVVYY01H706mLNgahHGSDhdQ3YHvmpfDOxcUeTIzyltOoMcIdOrH3S90gajs2rrVddpp3aqM5e5H6v+4Jld0a6XFe8/sIuPcy8u8W6GRYl5Yf3YwzEM5Mm4OMRLhdRBVtqe8E7IrEv3zmU6zJpIwgcgDIT8RAAAL5IwMYqwRxhQABgDYAeAHgB4VlUyGnhGx2/+T+xwlbJwUO5HgFe0UVIOQUUUUAUUUUAUUUUAUUUUAUUUUAUUUUAUUUUAUUUUAV5ivaKAj3XD45RiSNHH6yq38xS6fslAwYDnRhs5Ec9xGN+uEVwo+lOaKApL+ya18HuF9BIp/wAyGsT7J7fSqme5wpcjeD8ZUt/ut/dXr+WrxRXd6m54/e9vNnL2Nf8A6r5FIX2S2vjLcMPIvGP8sYNWKDs+iqF5k5AAAHOkXYDAGIyoprRWtl1lnvyb9TaNcYe6sEBeAwA5MSMfzONZ/efJqcFxXtFcjcKKKKAKKKKAKKKKAKKKKAKKKKAKK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3796" name="AutoShape 4" descr="data:image/jpeg;base64,/9j/4AAQSkZJRgABAQAAAQABAAD/2wCEAAkGBhQSERUUEhQVFRQWGBcYFhcYGBUYHhwYFRcYGBwXFhcXHSYeGBskHRgWITIgIyoqLCwuFSAxNTAqNSYsLCkBCQoKDgwOGg8PGi4kHCMpMyw1NSktLioyKS8sLDEuKjItKiwsKiwsLC8sKi8sLCksLC8sKS80KSkpLCwpLCwpLP/AABEIAMoA+QMBIgACEQEDEQH/xAAcAAACAgMBAQAAAAAAAAAAAAAABQQGAgMHAQj/xABKEAACAQMCAwUFBAYHBgQHAAABAgMABBESIQUTMQYiQVFhBzJxgZEUI0JSM2KCkqGxFVNyk6KywTRDY3OzwiSD0eEIFhclhPDx/8QAGwEBAAIDAQEAAAAAAAAAAAAAAAQFAQIDBgf/xAA0EQACAgEDAQUHBAIBBQAAAAAAAQIDEQQhMRIFQVFhcRMygZGhsdEGIsHwFOHxFSNCUqL/2gAMAwEAAhEDEQA/AO40UUUAUUUUAUUUUAUUUUAUVquLpY11Oyqo6liFH1O1QV41rzyIpJPJiOWnyd8Fh6qGoBnRS4Q3D+88cQ8kUuR8HfA/wV6vBx+OSZz6yMv+GLSv8KAnO4HUgfHaoknGYF96aIfGRB/M1ivAoB/uYyfMopP1IzUuOBV90AfAAfyoCH/8wW39fD/eR/8ArXqcetycCeEn0kT/ANan1hJEG6gH4gH+dAEcwYZUgj0IP8qzqA/Abc7mCLPny0z9cZrE8DQe48sflplkx+6xK/woBjRS37LcJ7syyekqAH4aotIH7prz+lXT9LA4H5o/vl+igSf4KAZ0VGs+IRyjMbq4HXBBwfJh1U+hqTQBRRRQBRRRQBRRRQBRRRQBRRRQBRRRQBRWLyADJIA8ztUX+loz7p1/2Az/AOQEUBMoqEbyQ+5Cfi7Ko+i6m+oFJuD9o0vHdIblCye8I4znGcZV5ch1ztqC4+orGUbKLabS4LBd3iRKWkYKo8ScfAepPl1NI5e0BkOIyIx0yVaSQ/2bdMsvxkwR4oaScE7QWd9JI3JldreMya7jSwGcqQiamVTsdwo6Upse313LYzSQxRrIJYIoo4o2beTdu6T3jg+gGM1q5o7LS2vLaxjGc7Y6uPyXSC2UMHEE00g6SzFAR/ZDkcv4Igrw9pPvxblrdZmziPmtI2QCx1KqDTsCdz4VzrtZacVS3Wa7nIRnCNEj6dIZWIL8oBTuMYy3vDerB7N+waRLBetIzSPFqVAqqq81RnzLHBIzkdTtWisbl0pfMlT0dddPtZWJ5bS6U+VjlvHj3ZLo1nO3WcL/AMuNQfrIXH8K9HB/zyzOfPmFP4Q6BTCg11K0XcGTAkGpiBK4GpmcgDAwCxJxsfqaY1A4O2Vc/wDFm/hIy/6VPoAooooAooooAooooCHd8KjkIZ17w6OMq4+DqQwHpmo3Kni6N9oT8raUkA9HGEf4MF9WNNaKAh2XFEkJUZDj3kYFXX1KnfH6wyD4E1MqLfcNSUDWN13VgSrKfNGG6n4dfGof2uS3/TZki3+9A7yj/jIo6frqMeaqBmsgbUVhFKGAZSCCAQQcgg7ggjqKzoAooooAooooAooooAqmXXHGk4pDEGP2cieHuuy6riNUkbOjGdKgqAT15m2wNXOuX3HDTa3sypskdzDxCMZ/3cscsVyq58sO2kfmBoCy9ou01lY7SAPNjIjUa336ElvcU4O7EDbbNU/h3tIvZzdsixgRW0k6JoLBTE6d1myCxZC48N1BAGDXnto4XplguQCQymJhvuYjzEG3mGlHypj7LOHxzSXt2I0jSRxBHCoUBIkUEgqu2WDKD56CfGo/VJ2YzsvqWyqpr0ftOnMpbZ7otPjHmvE3cC7dS3NhfSSaBJDGxUoCBhom0ndjvqVvoKh+y7sqYGN450xNBHy8sOsiq0hP5VBVVAPqfI1W+z9qYW4lZHc/ZrhFHmbYnQfmrFqS8d44z29tFzMpHCw0BjjWsspBZOmdCxkE+HTrXNTwk5btfnBNnpOqU4UPpjJp/Bxckvuhtd8dks7viCRquZnliycnA5kh7qD3mIfby8jV09ip/wDCz+XOGD6cmM/61E4VGo49eDAJeF2jOOheO3Y48iQzV77EJjyJ1wdOqJg2DgkppYBsYJGhcgdMjNK4tTT9fhuY1dsJ6WSSw8VtvO8v24+n+xh7ZrrTZRjxaYfRI5G/0FXDgVry7aFD+CKNf3UA/wBKS9texn9IGEGXlpGXLALqLawoGCSAuMHqD71WgCpCT6mynnbF6eFa5Tbfxxj7HtFFeM2Bk1uRSBwPeEH8zSP8nldh/AimFQeB/wCzQ+saH6qD/rU6gCiiigCiiigCiiigCiiigCiiigFMli0La7cZU7vDkAHzaLOyP442VvHSSWr2PtFGx7iyOBjWVXOgnPdkT3w+xyoUkbZxkZmcRvlhieR/dVSTjqfIAeJJwAPEkVzXinaJoJlY7ujvJIq50tM8MqEvjdkjwsS+J5LY3xjeMXLg5W3QqScu94OlWnEY5c6GDEdQDuPRlO6n0IFSaonB71WMAmBlluZJDrbqiKjKugr+j1NFkBdsaz6mXccf5U7xpK4SIEyPNpeNQApxq1CXOWVRuxJJwDpNHFp4MQuhKKlnn8Z+25cKKro7WaApliyjgMjxOsgKsMhuW2mXcYOFVvjTSw41DN+jkVj5Zww+KHDD5itTsTqKKKAKq/avhatcWk7AfdtJGc7DTOmG1HwGlWHxYVaKW9obAzW0kae+VOjfHfG67+G4A+dAVjtXw83HB2BGZYF1ft2pKyY+IWQftVyvs/xu4s5OfDspfQc+5JpVX5b+Rw2Qeo3IzhhXZuxXEVuIWO5EgSXB8OauHVh5iRJcjwzikHZL2bNElzFdaGt5cKiAkt92zaJtW2h9JHTfzxjBjW1uUlJclzoddGmidVizFtPD7+548Hw0/ITC6NzxK1vrWGR0kKpcKFLaHA5UqyEbD7qSNgTgMFyPRhP7HgIeUsw70uXkZN1gVHUIgyQWywJJIBwPICuicO4ZHbxrFCgRFGAo/mfMnqSdzVN9onZy4udbc/l2sUDu0YyS8ia2wU2BGAm7E48BuTW/s0llrLOEdXKU1GMumK28dk2458Ws48CFdcX4dHxKKWMvPcvJFEWVyIo8gQ6iR3XODjT3ht+Gn1/7RLG2k5Jf3TpbloWWPHUMV228QuSPECuedl7aNOGXl2FBuIm5cTncx60iAZAdgwMhOrGdq18as7a24TaoI0N1OFnLAd9UIJG/XBDKgHQ5Y9QTXNWS6Orbx/vmS5aOl6hVNyaT6O7lcvvxFLuO4xyBgCCCDuCPEHxFZUt7OWTQ2kET7tHDEjf2kRVP8RTKpJRBULjTYglx1KMo+LDSP4kVNzS/i5yI1/PLGP3G5hH0Q0BNijCgAbAAAfAbVnRRQBRVU9oPbZOHQKxIEkjBUyCQMsoZ2wCSFUlseOk1QbX/AOIZSF1WxyFIc6wBr0rg9CQuoSbYzgr5EU4MpZO00VweX283XNGhLYoei6Jcn0Da+vyxW7g/tbu7m6l+ywPIzx5jhZiUjfuanwvecDSx0qM7n1rCknwZcWuTuVFJey32vkA3rI0x3OhdAUHouCSSR4npnpnGS6rJqFFFFAFFGaj314Io2duijOB1Pko8yTgAeZFAV3tbxfSCBjEZU5O45x70YI8RGAZiP+GnnVG4pw1oFywKtIkaqDnOwaSWRsdVjjdYyfN5W6ium2/BEaApOiuXJeUMNQLsdR6+A2A8gopN2zhtg6mUTNM8bRR8pu8oZgA6qzBA2tkUHqS+nBGa6Rl3IiX1KT6pY4ws92/3e2CpcOu9F1HOyuEVSY02PcjinjRep72Y9GcDLMSMg5O7gdtFI8880rMsffkAyC7a5U0x46AyCTcd5jJgEDYzb64spJDGGlieJeVE6rzEAhOkOY0y4wxYd7AOxzuDWvhHZ7nTSLbyaYUKkEpNvjUUV1dY911MwKsw2BI3Fd+pY8CslVJzwmpYbeMrd4714ZS+fkauCcJaecq8cgWQnvxYWONUGkqC8OltJAjUKx7qLgDDGr3dcJtUtwkscXIhXI1hSqKo3OW6bDOevjS/st2RFszSPp140II9QRUHkD1Y+JPQAAeJJd3Au7h0JAtbRg0zE7POgEgjPhoiyrt5tpH4Wzwsll7cFnpKfZwTkv3PnjPxwRLG2EEiXZ5iJIeSkDPK2mOVl0sEckiVmVWKjGlDjGUObjmlHDLVpX+0SggjIgQ/gQ7ayP6xxuc7qpC7HVqcVoSwpdxyYiMIpw8rCNCOoL+8w9VQO37NMaWSd+6UeEUer9qYlVPxCpIP26ArvCuHCzvCEwsWeXoxgKs55kbbeHMDRirrSLj9kS6lSFMitFq8nH3sL+ul1b5yU04fd82JH6alBI8jjdfkcj5VgEml3aM/+EuP+TL/ANNqW3fb+yjdkaYalkSJgAxw7sy4JxgY0uT5BSah9qe29vbzNa3MbmN4dTuu40yM0ejSO9k+Y8/SsNpHSFc5NJJlD7DRGXh3ErZBqkKxyog6nuacAeJzEPqKZ9j/AGfyc6O5vzoCGPlRuwLMygCJXycKq4GEBzkDIG4LG57UW1rDBHwmCN5LolYyAANSFAecWIdnGtcKxHmSB1rHaZ7u54jFbuS0y/ZxGoPcSQxxSSSYUYO/MJYdANvAVG6VFRzu0Xitsvnb0JQjLL33klw/RPv+KOmcY7dWtvG7mQOUcx6EIZuYBkp5AgdSdhj5VUeF+0abkXd1MAAojMEOMAoJNEhRj3pMF4wzdAcbDpSLgNhZSwTiV3a8MU7GNwQvNj5zB4zjDOFY7ZPicbEiucTundEIBMaw21uT4AaRIUx5llLfsnzFZla1v3GlOhrmnUk+rK3e23kvPx8OC78d7c3EdxfGGQgI8EMStgqpYPqdV6ZJjbfcd7ODTHsNx25muXtrp9b20rHVgeCzQsuVADDVuDjO/wBOdPel0kfpIZrM7jOp0iuckL+LUwzjx1V1XsJ2ee2YNNk3E6yzS56gs0WFPmRlyT5u1K5OUs9w1lMKKXGSXVsvPKUc/Dn1bLxUe/v44Y2kldY41GWdiFAHqTUiub+1GeO5eCzOT32kYESlGMcZYRsIhqZu8jacgd5OuoYkN4WSjSy8CztRxvh3Gp1tQxk5RZldC4JwMthsaNGwGTkk9APeKGb2OWkgcwTzJ3mXGUkCspwVIwCcHbBOas9lHb2sWq3tlDuD93ChZnMfvAFFOoLv3vdPnvmq/wAOsuVxCK4tS32e6kninjYsdMq6nLANupblasHcFSpxnArZWzk3KLaRYRrhFKLSbOWcW4c9tNLAxQmJ9OcdRjIYeOCMH0zW61BgZJYmKumoqRuQUGoPnrsdXw0059oE0UnE5pIjqVVUSMDkGQIVIXz6AE9NmrTYcHlnnS3jAaWTTGTnYFyZGJ8wBkn0PhtUnrbS8WclFLL7j6f4JeGa3hlOAZI43OPN0DbfWptR+H2YiiSNckRoqDPkihRn6VIqUQzF3ABJIAAySdgAPEmuMds/bLI8zW9iyxRr71wRqJGcdzOVQddyCemBnarT7Z+0xtrHkxkiW6JjUjPdTbmNsD4ELtv956VwzifA2WCJirrFqxIul9ROSTKwIGBjpnpWkpY2N4xzuWce07iCSoou2ePSNOY4znO45h05Y7HOSPLPjXUuBds0vIIppcIkTDnYDYabViNUGCWBzzcblSEB6GuD2/DJDNGmM81VaHSwOrvYAXGRkkjb4DpXVfsRigFvF7tsrvKVVmDSE5uJOoOkd6JSSDjXjOBW1MXOWM7HDWXqivqS3bwl/wAb+fodL4fx2KYlY2JYDOCsibdMjWoyPh0zVUhuo5bme8lOYbZiq+OXjJREA8WBLsF/NOnitQOBXzwx3F4RiKGFooUb3nl2Y5IONiqocZwQ+/dNWTtPcWz8uKe5EDArKACg1HvKMh1IbfOB1yoxuKkNKMmlx/ckGqdl9MZzSUucdz56c/f1F3ZvhrXVxLc3ShsYVFPeVW6lVB2IjUhc+LPKfIC42lkkYIjRUBOSFUKCcAZIHjgAfKo3CYEhUQK4Z0GpumrvljrZR01HV6bHypgTXOby9uCXRW4QXXvLv9e8g8b4iYYWZV1SHCxJnGqRzpRfQFiMnwGT4Ui4PwcEJAGLQ27ap26c+5Y8x9X6gdizDxYheiMDIu74yMHQ7sTFa7ZBcgiS49VVQ2D4hWwTzBTyxs1ijVEGFUYHmfMk+JJySfEkmtTuSBRRRQBS7hYzJcN5yBR8EjQY/e1/WmNL+CD7tvWWf/ryD/QUBlxq2Z4WCY5gw0eenMjIdM+mpRVHse1Lx8Qt1yRZ3aFo1IXuy3B5g1HGdRcSJjONzttXRq5t2s7PGWGWFNnjmblHOCOeRcRHPh99rhDDoHPlWrN4NZ/dwV/2icIEd5d4XCzwJcDyLwyKHx8Y+dkfr1XuN3kkgYTg82O0RDk5LBXV0fV4kxspJ/VJpvxjtML9bLVqFyFntrhWXTvMgi15xgd4tldiDkY2zW3tDaNdWVrfQJqH2aSG50YOnlwyJrbyG7euy1Gkst4/v9yXtM3VGKmsZW3rjC+DUfsJ+NgWt8TbBVMRt2UAAgS8hGOB0yWBPlkfKmPE+EXltdmQzBrqCFbjOS+sGRlbchSwVM6lA90EDGBjX/QU8lmLgqzy3N4gjAAy+I58tgbBS7N6YTOwroHZXsG8c32q8lMtwS+wOpdMi4IbUuSRlsBcKAcAbUinJ/UzdZXRBLKbWYvxeEv/AJzlefJW+0PEre7isZ7eNI7iS7VZFULqDEASKxA74y0fePUOD41Xv6OWPgpkVmLTXSI4YrheUJmBXbIJVgDnNdF4b7Okiv1mXStvCo5MQLMeYdWp2LdNz55OlegUAuOz/Y9LWOWMtzUlkMhV1XSNW2APEYC9fKt/ZylyRo6uqpLoy8NP5N7Z9MfHJVvZbwAKOeUUpJFAyEgHTLGZ45NOd1bxyP6wir1Gublj+WJB+87k/wCVakWlmkSBI0VEHRVAUDJycAbDck/OtPDjqaZ8dX059I1C/wCbXXaK6VgrLrXbY5vv/q+huv75YY2kf3VGTjcnyCjxJOAB4kiqHdBpZGByry9+bBJCRkBeWh6Bm0YLDrpdvy1Yu2DMqxNgtEHGsLu2tiqxtp6uAzdFyclCAcVW5poi5AmaN2xqVThicAD7t1JBxgbAHYVB1cpZUUtiRpox95vcx47wtJ4zBtnQcJnTlD3CuQDoU9AcHBUHB0lTkWAWaWWEqGldxH3XPeVYzgjunUdW52w5JI3NQuJcRa2VRFC4Mpb7yfUM6QMuUciV8agN9I7wAONqlpxNhZLM4LMYkZ9AXOXVcsoJC7ZJxnG1RWrIwUWtmyWuiUuteBzyTsWPsJ5SAOTGyIEWSSQOTymLlQ6anUgBSBp3IBroPsl7BvaiS5ulAuHZkVcY0Jq7xHq5A3/Ki42NNeyHZFonEswIKfo0JBYsVKmWTBYA6Syqmo4DsWJZjputWdUXjMuStsmuI8BXhr2qV7Ve0Jt7Mxo2mW4zGrflTH3kmfDC7fFhXZvBySzsc+7R9oRecS1Lkx6XSEhgvdjDDmd5WUguzEBlORjoQK028CyHW+rluyuBGACE1D3AZE0FlXutnu6m7u/drvDLyOCfEjBWdFUGXVhIsnYqASThUJUbnV4kYp9xDiMNosZWSKYSlQvJMxc93Y6ZlGVA0j39tQwKiPrf7kiWlFbMl8NWGK7TWREwWZLGRwgAllI/TaMIkmnOlgCupycZAU2a+T7ParD+jluCskgcgcuFHVI0c52UMVLb4P32+9c07fuG5UeoBu+2Numyj694fI1a+wXbaC4gjsuJEkgKIrjOCA4GmN5B3kJHd1ZwwOk+sjT24iskDWabrk3HnGPnjP0XPcO+1U8cqR21s+YYkGlhqIZnTOdS7E6CeuzGWTyrO64iZLhp8BgXMqLkgMsTCO2TPgGkKy/AP5VJ7X9mhbWT6Ncil3aRiBqCGGVBnT178jHIxgyE7DotWPXJpIZVVXmdSpUiKAOgXS2COko//LHiu06Lj05+H5/BR3wudyjjb3vJNbRXom1J+jJHDOLmKNjC7SzXLj7zqzKiqS4ztqeWZUXOw1bbJVyklkYR2zuGk0BrmQd0CPcHGPdLsCo6bK52Kiqb2KsDCJbmcauT3I1XG7tkJGn633uB63AH4auMXDWI5cjK0szCS5I6aOgjA66DpEYz1USHqTXK174LDQp+zUm21hY8/F+rb+WDVw/JkiuSCqOTFGnQJAy5Q6fws7Ih6ZAdV/DVmpfxvaBm/Jpk/umD/wAlNTxXInntFFFAFQOCj7tv+bP/ANeQ1PqBwzZpl8pc/voj/wA2NAT6r/G7MmYYOPtETRA+UsWqaJvTH3x+lWClXaUYgMg6wlZgfSIhmHzTWvwY1gCa57FW140V3h4ZSY5WMZA1MpVsSAggkEYJGG267U94jwOOW3mgAEazK6sUABzIpUsNsavHJ8qOFnS80XgG5if2Jst/1BKPgBTGsYSN3OUkk3xx5Ee0s1ijSNBhUUKo8gowB9BUiiismgUUVhJKFBZiABuSSAAB4knpQGdQOBHMCt+fU/8AeOz/APdUWTtKrA/Z45bg77xqAmR/xZCsbD+yTTDh0BSGND1VFU/FVANAa+KWbSKukgMrq41LqUlfBhkH1BB2IB3xgpuPdqZbRVaS3DB20ApMMZ0s2+pAQMKfA9RWviHa2QzLDaRo7NzcNIzKCYQdekKNwG0rkkZJONhqqq9pbO6KGW8VToVioluFiXOPdjjhOdTYAGdR361mGJd50jBZ/dsc89oHtAnu7vlxYRu7EApLaSTuqsQMsWPebA6KB7uT0/idji15ClR3Fi1N7qqoAZ29AisflSay7HWrXMcsdsE5Ta9eHXU490KrHvAE6tWMZUAE5OHsXDzcycxz9yhIjXc69xqkO+ACygKcE4XIxqBqn7V1deneW9o+Hj4FhCt1prnI04F2tnMZkuolCZ96IOSowDlozlmUEkZXfbdRg1a7a5WRQ6MrKwBVlIIIPQgjYj1quxxhQABgDoBUKOU2btKmeQx1TxDJ0kneeJR0Pi6D3hlh3gddR2b+oPa2+yv2y9n/AA/yRrNPhZiWy+vkhjaSV1RFGWZiAAPUmvnnt324+1ym4VW0Y5dpGR+HVnmsp/MRkDxwo6K2e+8W4TBewGKZVlicA+BHmGU+fiCK4z2x9k91DO09tquIwn3eSvMjfABYoAobbOCo2227oz6uabRHg0mUrg1rDPe5udLJGBqjMhUyYOCpkBGCNzt1Plk4udy1uXM6Ly4xpUJzJJsspyCGk95t9lTC5H4iAVq3Z/gyxxHUAWk3ORnunopG/hufj6Vu45ecqPI1GQ5WPLMxGRuQWJ0gDy9KuP8AotiqVk59McZaxuvT1Ia7Sj7RxjHL+gq4nbS3t24jC90AMzHATBOMt/DbrpzRZWxgtnJ77PnGMkFQMDGR0xk/MVZeA8FCRqrRrvGUnGx1au+r6j7/AFZfQnbpUscMWEGQkuyqVXOAO9gdB4nYZz0Jrzt0/azUIrbPH2Rb0w9nFylzj/kt3s27XSqsVpf6jzV+4lkHvYOkxFj74zsrHf8AC25XV0jiNgs0Txkka0ZCwxkBxg4z/wDu1c57K8LTiHDJLSQ4eB/un3yusalf4auYpHiAfjW3hPb6WO1mt7hlS+i+7jaRhh3LCNS7dMozAsfxKA46nFzfT0zkor3Xv+Sqrn1RWe8bcLKBmLPm3sNZkkxgSXZy0jBQTtEGIC796TG5jFWTg1myq0kgxLK2tx+UYwkf7KgD1Oo/ipFwPh0TRW9tbOslvblXlkB1CSRSWA1DYsZcytg7FVH4qtwFRH5naKUUkuCLxdM28o843H1U1utX1Ip81B+oBrTxZ8QSnyjc/RTWyxTEaDyVR9AKGTfRRRQBS8HTcnykjB+cTb/USL+5TCl3Gu6qy/1LBz/YwVf6IzH9kUAxrCWMMCCMgggjzB2IrIGvawCt2M+OSzbPGTbTDp12RiPJmVCvpNTaXjMS6suBpVnbY7KhIJO23utt1OhsZwcaeNcG5yHQ3LlxhZNIbGk6l1LkagG3AyCD0IqHw/sgiR6Hd2B6qn3K7knGIiHYbn32fqd96Ayu+2UKb57uvQXYrGowVBKtJjWMNnu5zg+leXfazEbPDb3E4VWbITlLhRnZpymrp+ENTCy4FBCcxQxo35gq6vm/vH5msuLXywxPIwLAD3R1YsQqqM+JJA386A5/wP2kTX9zFCoS2jl1bqRLINKM2AXUIPdx7jVerfs9Eu7BpW/NKzSnPmNZITp0UAVxvhFpJayGGSzYhX1iSNgBp1SATGTTsyKx31Ie6u2QK6d2M7QtcGVC/MVBGyuVCsdZlUq4GxKmI94AAhvmY9VnU8N5JF1SisotOKKKKkEcoXGrYRTaHidgWklhZBuAWBbBQhkIaXG3UEddwF8c4U/cWchf8zIsXzaSQ6z8gx9Ku3aDhLTBWjKiVCdJbOkq2NSNjcA4ByOhVdjuDX73hCoR9qlMpO62sA0ax07+W1OvmSyR/mFV11OG5ZxHnd7InV3pR35FtpLLOwBxymZlaRM6SUG8MTnBc+9qlwANJVRqyVsWQoA2A2A6AeAAH8ABSy4ifMcspA0SRrHEm0cSORFpXAGtsOO+R6KFGczOJJmJ98EKWB22ZO+rb+TAH5V4Xta+u++KrlmHHx72jvGUmsy5JCsD036/wOD/ABr2ovCoSkESnqETP9rSNR+ua3GcBwn4irMPgpUH+Lr9apnDEmo74N87HnZmfkStan9EQZLb0XP3kI8tDEMo/LJgbJXvtG4iYrFwDhpSIvk2S/8AgVx86iccEgi5kK6pYWWVF/MUPeQeroXT9ulntOvllt7R42zHITIvqDGNJ+jfxr6p+ltT/nKuE93F4fmlun8in1y9lCTXgU3gXAJLyUxREKQrOWPQBcAbepIHpknfGDBmgKOVcYdGIIPgwyCP510H2WhY4bqd2CqGVWJwAFjTWST4fpP4VUO3lwst1LNCrcqTQGcjT3lGh20nvAFVQAkDcE7DBPurO1o06myNnuJbeq/JT16F21RcOX9mI4uPGGEBYw3eITvkZDE6dsHG2+Bt8OlSJb+XGSy7jBXSNI1HGQTvkZ8SQfIUqgHMmP5Itsfr/wDt/DT601qD2N2ZDU1S1F8d5PbyRL7S1kqbFVVL3Vv5slcE4tLZktbvoyAGGAwYL01K2xPXfY7nevOLcQa5lMsoTW2nOlcAso06sEnvYAGfSobQj1HwJH/tXQ+xPZKxu7VZHjZpFZo5BzZgC6HqQGA7y6Wx079XWrnTo2rXXu9sorKY2XroUtudyd7JLgm3nQ5wk50/B442I+OrUf2h51e6jcP4dHBGI4UWNF6KoAAzv0H86k1466xWWSmljLyXtcemKj4C7tB/s0qjq68sfGU8sfxamApdxU6pIIx+KTW39mEa8/3nKHzplXM3CiiigCvGUEYO4r2igFvBn0hoW96IgD1jOeW30Gkn80bUypZxWMoVnQElMhwBktEcFgAOrLgMB44IHvUwilDAMpBBAII3BB3BB8qwDOiiigCknbG312kmclVAd1BI1JGwd1BGDnSDjcbgU7rGSMMCCMgggg+IPUGsNZWDKeHk5fxEuYXAkmY6SV1W5DBk7ykuyBNiAcsPrWns/wAUkt3mdnzINJ+9aImRJMuEcoVAkUhyMe6JMYOad9pOHGzVpS072qICQpj1KQcaWOFdlIZcENkaTk75pT7Lb+OS5lURRoOTmHCjOgyd8ORsxIeEbbYQAVBri4Zrbw85X99CfOcZw6kslysu1ZZA0kDKSM91lYf49B/hUhe1Efiko/Yz/kJre/Z2A5IjCk7koTGc+fcIrQOzCA7PL0xgsG+feUnPzru1cuGmRk6XzlGL9qo/BJm/8sr/AJytUvss0kVzNFKG7/3isxDMw1EKWbJycZGMnHKHnVyXshF+J53+Mrr/AAi01Vb3haWnFF0d2OSHUdTMd1bl+87H8+fifWqzteqyzST6scd2Tet1qS6c/Eb8WXML46jSw+KMGH8RWHHpwsLZzhisZx4CRghPyDH54FY36yyROVUxxBTl3BDOTsFjjO4BOO+2PRTnUDtC/wB00YwWmzEoPmwOW+CKGf8AY88V4haO2qVUbI46nnHfjbnwJSkpZwT1YEAjGDuMdMHoQfKoqHVcN+pGq/ORixH0RPrSbhcs6GQRqZYUfQpZgCWAGr4YJKkrkFlbuKckuOGRMFZpF0vI7MVyDgDCKMjr3EX5k1xv0/8AjymnJPu5/jnjk2TzsTaq/H+En+jHA6WtxI64B2hfLFT6Ks2fhGKs9bOzEP8AtYbcGfod9jbW+Rjyznar79JXyq1jcfDPyaIutgp14ZzDgfaIxQz2uCftC7YGdPRJCx8ByzsfNR51Hmny46FTnGDlXGO8h8nGCR5hSPOnXbjsinDybm3JxKREsbbqmTrwuMMV2c4ztjHTpVHuQ6d0Aa2YnDHuvGyhiuBvqBHl1J3zXvdW/wDN1uK172P9sjaZf42mzJ8Ebh8ComFzgsxBOckFjgnO+66etSa8Ar2vo1FaqrjBdyx8jyNk3OTk+9hV89kV7iS5h8G5cyj1/RP/AJYvrVDqy+zeZl4jGB0eOVW+GFcH6oB86r+161PSyfhuSdDLpuXnsdkooqHxW9MUZKgM5wsan8TscKD6Z3J8ACfCvDHoiPZnmXEsn4YwIU+I70hHz0L8YjTSovDbMRRKgOcDdj1Zics59WYlj8alVkBRRRQBRRRQBSiFvs8mg7QyN92fyOxzyvRWOSvrlfyAt61XVqsilHGVYYI9Pl0+IoDbRSqzumicQzHJP6KQ/wC8AGdLeUoAOR+IDUPxBWtYAUUUUBG4lYrNFJE4ysiMhHowI/1rinsvn5V/CpOCebCfiV1hT81UfIV267uRGjO3uorMfgoyf5V8/wDFObBeSS6TGzOLmPTv7za8KxGGI2Q7dfDBGYmpai4y8GS9MupSj4o+hs0VWeE9qNRjDmNkkwFlXYFmwUBXJA1AkbHrgfiFWbNSYTU1lEaUXF4YVqe2UsGKgsudJIBIzjOD1GcDp5VtrCSUKCzEAAEkk4AA6kk9BWxqKe1NwqQd9gql01E7AKjCRifTSjVSbm9kd1KjTcTgrAjDeGHYvNIv5vdYj8xjj8CaadpeLLKFeRCYo3Bhj/FLLuqHSfPPdU+WpsY7vvA+EtHqlmIa4lwZCM6VUZ0xRk76Fyd/xEsx67eW7Y1NVM/bcyxhfy/z8u8n0wcVvyMLW1WNFRBhVGAOvzJ8SepPiSTW2iivAyk5PL5JQVs7IZIuifG5cD4JHFH/ANlYAVpsZpF4Y8tuhMsgmmRfHMrs6n1IUg48cAeNeq/S8f8AvWT8I/d/6Iup4SOfe0rjrXN5yYssI2EMSj8UzHDn64T9g+dJJ7ZI3KR4KphAw/Fo2Z/XU2pvgw8qz7PIVWa7OcIORbMfGaUHVID4lE1PnzKeNaAMV9Z/TmlcpS1M1zsij7YvSUaIvjk9ooor2R54KsXs7H/3KHr7k3+Tx8v/AOUn4TwuW5k5cCF2HvHoqesjdF+HU+ANdY7J9iY7Maz37gjS0m+ADglY18FyBv1OBnwAo+1tbVGqVKeZP6epY6LTzc1PuRZiaU2Z+0Tc7rFHlYf1m3Dy/Dqiny1no4ov5jO5t4yQoxz3BI0qwzylI6SMCMkbqpzsWWmkUQUBVAAAAAAwABsAAOgrxxemdFFFAFFFFAFFFFAFFFFAabuzWVCjjKn4jcHIII3BBAII3BGRS6G9aAhJzlCQEmOBknYLLjZXPQNsrehIBb1hLEGBDAEEEEEAgg9QQeooDOilC28lv+iBlhH+7J76f8pmPeX9RjkeDdFqfZX6SrqRsgHBG4IP5WU4Kt6EA1gCztgG+ySFc6Vw0gBIJhUgyqpG4JTV038ARnNUmCyR1jjniE6IMQzgCRWQgAF9O6tpCgnGk4yD4Do/E7ATxPGxIDqVJGPH0Ox+B2PjVDjt3SZxoA0SsHKOUVj11tEy7Eqyts2+epqBrFsmTdI92jdb8IhijZI4kVGyWjVcKTj8vTJwOg8B5VbOzOv7JAZG1uYkLMd8llB6nc4zjJ323qs3F6qMi7l5DhEXGpsAk6QSM4AJPw+VZraT6SscVzjwQScpRnyzINI9B9PCuWlnKOXhvJ21MIywspYLRf8AGY4jpJ1P+Rd2+Y6KPViBVbveISTuE0626rCh2HiHlY7eHvHb8oY9ZVh2YkI+8ZYgTnRD3jv1LSuBufEhc/rUzm4aYLeRbNFEmlimSe9IRszsd2bpux3wMmpbjOz3tl9WRFKFfu7sq3B7JmlklmIZldo4se6oUBZDHnfdw66zuQngDpDql3B7+NlEaZVkAUxt7y4GN89fXxz1AO1Ma+X9oWTs1EnNY348F3E+HHIUUUVANyPxG55cTuNyqnSPNuij5sVHzqy2Fty4kj/Iir+6oH+lIbNRJcBOojAlf4kkRg/NXb/yx51Zq+hfpvSurTu2S3m/ouP5K7UyzLHgUrtX7PzOIxbNHCsfMxFowhaVgzOCm6tkeR6+Fc0veETxTSQtEWaMgMyPGVyVV8AuVOcMvh4138muQy3X6WY78x5ZviHYlB8dGhflXpb+29T2dSo04bb2TWSPV2dTqpt2Z2XcJrbszdSQSziNFSIPq1yAZ0LqIUIGyfDw32qZwLsdzrmFJpCVLEvGmUBVFLEF86yM6RsV96rvx23+zcPits96RlD+pzzpT8CQR+2Kj9ioRz5ZmICwx6cnAAaQh2yT0wqIf2601XbOuuvro68bZl07f7NqdBp66p2dOd8LJdLGwjhQRxIsaL0VQAB8hUS7vmkcwwHvDaSTYiLO+N9mkIOy9BkFtsBtLXMlztCTFCes2MM48oVPQH+sb9kHIYNLS0WJAiDSo6D47kk9SSckk7kkk11NDyys1iQIg2GepySSclmJ3Zickk9Sa30UUAUUUUAUUUUAUUUUAUUUUAUUUUAVCu+Eq7awWSQDAkQgNjyOQQ6/qsCPSptFAKhezRbTJzF/rIgT+/Duw/Z1fAV41jbXQ5gw/hrjdlO34WaMg7ZPdPTNNqhXPB43bXgrJ+dCUb5suCw9DkelYaT5Mp44OG8UikseIy5ZpJIZVljZ2Ls0ZOtFLNv01J9a7xY3iyxpIhyjqrKfNWGR/A1VOOdghcTJNIeeUXRpZjCWXOQHeJcNgk7BV6nJIp5BxJYlCtBJEqgBQE1qANsAw6tIHqBXGutwlLwZ1ssU4x8UNqKi2vFIpDiORGPkrKSPiAcipLGuxxOW+0/iIF1HHGAsiIHeQY1HUSEjPmBpZt+mpcY3pHY9sLmPYsJF8nyT+8ck/Wl3FOIG4nlnOfvXLLnwT3UHyQJ881DbVqG3c7wJ/WGg4HybPzFem/6Fob9PBaqtSk/nv5rwKWetuVsnXLCX8Fs/+oUv9Uh9e9/LV/rVk7Ptd3kSyryYoyzjfWzEIxXIHQZwfGuZV2rsNb6LC3B6lNf94S//AHVQdqfpbsvSxjKuvdvvbJuj199zak9kTuEcHWAOclnkbU7nqTgBQANgqqAAPTPUk0xrF3AGSQAPE7fxpe3H4fwPzD5RK0v15YOPnio0IKEVGKwkTXuRO2N7y7VwDhpPulI6gyZBI9Qutv2aqPZ2xEt1GmO4n3rDwxHjQP3yp+EZp9x7hVxePEVVYY01H706mLNgahHGSDhdQ3YHvmpfDOxcUeTIzyltOoMcIdOrH3S90gajs2rrVddpp3aqM5e5H6v+4Jld0a6XFe8/sIuPcy8u8W6GRYl5Yf3YwzEM5Mm4OMRLhdRBVtqe8E7IrEv3zmU6zJpIwgcgDIT8RAAAL5IwMYqwRxhQABgDYAeAHgB4VlUyGnhGx2/+T+xwlbJwUO5HgFe0UVIOQUUUUAUUUUAUUUUAUUUUAUUUUAUUUUAUUUUAUUUUAV5ivaKAj3XD45RiSNHH6yq38xS6fslAwYDnRhs5Ec9xGN+uEVwo+lOaKApL+ya18HuF9BIp/wAyGsT7J7fSqme5wpcjeD8ZUt/ut/dXr+WrxRXd6m54/e9vNnL2Nf8A6r5FIX2S2vjLcMPIvGP8sYNWKDs+iqF5k5AAAHOkXYDAGIyoprRWtl1lnvyb9TaNcYe6sEBeAwA5MSMfzONZ/efJqcFxXtFcjcKKKKAKKKKAKKKKAKKKKAKKKKAKKK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3798" name="Picture 6" descr="http://lh5.ggpht.com/_4Xt7raQJKSg/TNh0111V3pI/AAAAAAAAAyQ/JZakFF7EGq0/Right-to-Understand-with-co.jpg"/>
          <p:cNvPicPr>
            <a:picLocks noChangeAspect="1" noChangeArrowheads="1"/>
          </p:cNvPicPr>
          <p:nvPr/>
        </p:nvPicPr>
        <p:blipFill>
          <a:blip r:embed="rId4" cstate="print"/>
          <a:srcRect/>
          <a:stretch>
            <a:fillRect/>
          </a:stretch>
        </p:blipFill>
        <p:spPr bwMode="auto">
          <a:xfrm>
            <a:off x="1676400" y="1295400"/>
            <a:ext cx="5630542"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nSpc>
                <a:spcPct val="80000"/>
              </a:lnSpc>
            </a:pPr>
            <a:endParaRPr lang="en-US" dirty="0" smtClean="0"/>
          </a:p>
          <a:p>
            <a:pPr>
              <a:lnSpc>
                <a:spcPct val="80000"/>
              </a:lnSpc>
            </a:pPr>
            <a:r>
              <a:rPr lang="en-US" dirty="0" smtClean="0"/>
              <a:t>Random sample of 243 plain language summaries (PLS)</a:t>
            </a:r>
          </a:p>
          <a:p>
            <a:pPr>
              <a:lnSpc>
                <a:spcPct val="80000"/>
              </a:lnSpc>
            </a:pPr>
            <a:endParaRPr lang="en-CA" dirty="0" smtClean="0"/>
          </a:p>
          <a:p>
            <a:pPr>
              <a:lnSpc>
                <a:spcPct val="80000"/>
              </a:lnSpc>
            </a:pPr>
            <a:r>
              <a:rPr lang="en-CA" b="1" dirty="0" smtClean="0"/>
              <a:t>24% </a:t>
            </a:r>
            <a:r>
              <a:rPr lang="en-CA" dirty="0" smtClean="0"/>
              <a:t>of the plain language summaries and abstracts didn’t match </a:t>
            </a:r>
            <a:endParaRPr lang="en-US" dirty="0" smtClean="0"/>
          </a:p>
          <a:p>
            <a:pPr>
              <a:lnSpc>
                <a:spcPct val="80000"/>
              </a:lnSpc>
            </a:pPr>
            <a:endParaRPr lang="en-US" dirty="0" smtClean="0"/>
          </a:p>
          <a:p>
            <a:pPr>
              <a:lnSpc>
                <a:spcPct val="80000"/>
              </a:lnSpc>
            </a:pPr>
            <a:endParaRPr lang="en-US" dirty="0" smtClean="0"/>
          </a:p>
          <a:p>
            <a:pPr marL="365760" lvl="1" indent="-256032" algn="r">
              <a:lnSpc>
                <a:spcPct val="80000"/>
              </a:lnSpc>
              <a:spcBef>
                <a:spcPts val="400"/>
              </a:spcBef>
              <a:buSzPct val="68000"/>
              <a:buNone/>
            </a:pPr>
            <a:r>
              <a:rPr lang="en-US" sz="2400" dirty="0" smtClean="0"/>
              <a:t>*German Cochrane Centre survey– 2004</a:t>
            </a:r>
          </a:p>
          <a:p>
            <a:pPr>
              <a:lnSpc>
                <a:spcPct val="80000"/>
              </a:lnSpc>
              <a:buNone/>
            </a:pPr>
            <a:endParaRPr lang="en-US" dirty="0" smtClean="0"/>
          </a:p>
        </p:txBody>
      </p:sp>
      <p:sp>
        <p:nvSpPr>
          <p:cNvPr id="2" name="Title 1"/>
          <p:cNvSpPr>
            <a:spLocks noGrp="1"/>
          </p:cNvSpPr>
          <p:nvPr>
            <p:ph type="title"/>
          </p:nvPr>
        </p:nvSpPr>
        <p:spPr/>
        <p:txBody>
          <a:bodyPr>
            <a:normAutofit fontScale="90000"/>
          </a:bodyPr>
          <a:lstStyle/>
          <a:p>
            <a:r>
              <a:rPr lang="en-GB" dirty="0" smtClean="0"/>
              <a:t>Quality of Plain Language Summaries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2723536"/>
            <a:ext cx="9047746" cy="1848464"/>
          </a:xfrm>
          <a:prstGeom prst="rect">
            <a:avLst/>
          </a:prstGeom>
          <a:noFill/>
          <a:ln w="9525">
            <a:noFill/>
            <a:miter lim="800000"/>
            <a:headEnd/>
            <a:tailEnd/>
          </a:ln>
        </p:spPr>
      </p:pic>
      <p:pic>
        <p:nvPicPr>
          <p:cNvPr id="1026" name="Picture 2"/>
          <p:cNvPicPr>
            <a:picLocks noGrp="1" noChangeAspect="1" noChangeArrowheads="1"/>
          </p:cNvPicPr>
          <p:nvPr>
            <p:ph idx="1"/>
          </p:nvPr>
        </p:nvPicPr>
        <p:blipFill>
          <a:blip r:embed="rId4" cstate="print"/>
          <a:srcRect/>
          <a:stretch>
            <a:fillRect/>
          </a:stretch>
        </p:blipFill>
        <p:spPr bwMode="auto">
          <a:xfrm>
            <a:off x="381000" y="1066800"/>
            <a:ext cx="8534400" cy="477758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GB" dirty="0" smtClean="0"/>
              <a:t>Accuracy of PLS Information</a:t>
            </a:r>
            <a:endParaRPr lang="en-GB" dirty="0"/>
          </a:p>
        </p:txBody>
      </p:sp>
      <p:pic>
        <p:nvPicPr>
          <p:cNvPr id="5" name="Picture 4"/>
          <p:cNvPicPr/>
          <p:nvPr/>
        </p:nvPicPr>
        <p:blipFill>
          <a:blip r:embed="rId5"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cstate="print"/>
          <a:srcRect/>
          <a:stretch>
            <a:fillRect/>
          </a:stretch>
        </p:blipFill>
        <p:spPr bwMode="auto">
          <a:xfrm>
            <a:off x="4343400" y="5943600"/>
            <a:ext cx="3867326" cy="914400"/>
          </a:xfrm>
          <a:prstGeom prst="rect">
            <a:avLst/>
          </a:prstGeom>
          <a:noFill/>
          <a:ln w="9525">
            <a:noFill/>
            <a:miter lim="800000"/>
            <a:headEnd/>
            <a:tailEnd/>
          </a:ln>
        </p:spPr>
      </p:pic>
      <p:sp>
        <p:nvSpPr>
          <p:cNvPr id="8" name="Rounded Rectangle 7"/>
          <p:cNvSpPr/>
          <p:nvPr/>
        </p:nvSpPr>
        <p:spPr>
          <a:xfrm>
            <a:off x="1143000" y="4572000"/>
            <a:ext cx="5181600" cy="6858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4" presetClass="exit" presetSubtype="16" fill="hold" nodeType="withEffect">
                                  <p:stCondLst>
                                    <p:cond delay="0"/>
                                  </p:stCondLst>
                                  <p:childTnLst>
                                    <p:animEffect transition="out" filter="box(in)">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Plain Language Standards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20482" name="Picture 2" descr="http://t0.gstatic.com/images?q=tbn:ANd9GcRA5UqVlMWWGUlzm8SLfQVgJY8f9UnrhYxMXsqYVN5PO19D7fRtnQ"/>
          <p:cNvPicPr>
            <a:picLocks noChangeAspect="1" noChangeArrowheads="1"/>
          </p:cNvPicPr>
          <p:nvPr/>
        </p:nvPicPr>
        <p:blipFill>
          <a:blip r:embed="rId5" cstate="print"/>
          <a:srcRect/>
          <a:stretch>
            <a:fillRect/>
          </a:stretch>
        </p:blipFill>
        <p:spPr bwMode="auto">
          <a:xfrm>
            <a:off x="609600" y="1447800"/>
            <a:ext cx="7854844" cy="451602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dirty="0" smtClean="0"/>
              <a:t>Use of Statistics</a:t>
            </a:r>
          </a:p>
          <a:p>
            <a:endParaRPr lang="en-GB" dirty="0" smtClean="0"/>
          </a:p>
          <a:p>
            <a:r>
              <a:rPr lang="en-GB" dirty="0" smtClean="0"/>
              <a:t>Explaining Bias</a:t>
            </a:r>
          </a:p>
          <a:p>
            <a:endParaRPr lang="en-GB" dirty="0" smtClean="0"/>
          </a:p>
          <a:p>
            <a:r>
              <a:rPr lang="en-GB" dirty="0" smtClean="0"/>
              <a:t>Quality of Evidence</a:t>
            </a:r>
          </a:p>
          <a:p>
            <a:endParaRPr lang="en-GB" dirty="0" smtClean="0"/>
          </a:p>
          <a:p>
            <a:r>
              <a:rPr lang="en-GB" dirty="0" smtClean="0"/>
              <a:t>Imprecision</a:t>
            </a:r>
            <a:endParaRPr lang="en-GB" dirty="0"/>
          </a:p>
        </p:txBody>
      </p:sp>
      <p:sp>
        <p:nvSpPr>
          <p:cNvPr id="2" name="Title 1"/>
          <p:cNvSpPr>
            <a:spLocks noGrp="1"/>
          </p:cNvSpPr>
          <p:nvPr>
            <p:ph type="title"/>
          </p:nvPr>
        </p:nvSpPr>
        <p:spPr/>
        <p:txBody>
          <a:bodyPr>
            <a:normAutofit fontScale="90000"/>
          </a:bodyPr>
          <a:lstStyle/>
          <a:p>
            <a:r>
              <a:rPr lang="en-GB" dirty="0" smtClean="0"/>
              <a:t>Standards for Plain Language Summaries</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Consumer Understanding of PLS Messages</a:t>
            </a:r>
            <a:endParaRPr lang="en-GB" dirty="0"/>
          </a:p>
        </p:txBody>
      </p:sp>
      <p:pic>
        <p:nvPicPr>
          <p:cNvPr id="5" name="Picture 4"/>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cstate="print"/>
          <a:srcRect/>
          <a:stretch>
            <a:fillRect/>
          </a:stretch>
        </p:blipFill>
        <p:spPr bwMode="auto">
          <a:xfrm>
            <a:off x="4343400" y="5943600"/>
            <a:ext cx="3867326" cy="914400"/>
          </a:xfrm>
          <a:prstGeom prst="rect">
            <a:avLst/>
          </a:prstGeom>
          <a:noFill/>
          <a:ln w="9525">
            <a:noFill/>
            <a:miter lim="800000"/>
            <a:headEnd/>
            <a:tailEnd/>
          </a:ln>
        </p:spPr>
      </p:pic>
      <p:pic>
        <p:nvPicPr>
          <p:cNvPr id="6" name="Picture 2"/>
          <p:cNvPicPr>
            <a:picLocks noGrp="1" noChangeAspect="1" noChangeArrowheads="1"/>
          </p:cNvPicPr>
          <p:nvPr>
            <p:ph idx="1"/>
          </p:nvPr>
        </p:nvPicPr>
        <p:blipFill>
          <a:blip r:embed="rId5" cstate="print"/>
          <a:srcRect/>
          <a:stretch>
            <a:fillRect/>
          </a:stretch>
        </p:blipFill>
        <p:spPr bwMode="auto">
          <a:xfrm>
            <a:off x="2209800" y="1524000"/>
            <a:ext cx="4631434" cy="3820399"/>
          </a:xfrm>
          <a:prstGeom prst="rect">
            <a:avLst/>
          </a:prstGeom>
          <a:noFill/>
          <a:ln w="9525">
            <a:noFill/>
            <a:miter lim="800000"/>
            <a:headEnd/>
            <a:tailEnd/>
          </a:ln>
        </p:spPr>
      </p:pic>
      <p:sp>
        <p:nvSpPr>
          <p:cNvPr id="7" name="TextBox 6"/>
          <p:cNvSpPr txBox="1"/>
          <p:nvPr/>
        </p:nvSpPr>
        <p:spPr>
          <a:xfrm>
            <a:off x="1295400" y="5334000"/>
            <a:ext cx="7620000" cy="646331"/>
          </a:xfrm>
          <a:prstGeom prst="rect">
            <a:avLst/>
          </a:prstGeom>
          <a:noFill/>
        </p:spPr>
        <p:txBody>
          <a:bodyPr wrap="square" rtlCol="0">
            <a:spAutoFit/>
          </a:bodyPr>
          <a:lstStyle/>
          <a:p>
            <a:r>
              <a:rPr lang="en-GB" dirty="0" smtClean="0"/>
              <a:t>*Excerpt from Glenton and Santesso presentation to the Co-ordinating Editors Board in 2010 October. </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smtClean="0"/>
          </a:p>
          <a:p>
            <a:r>
              <a:rPr lang="en-GB" dirty="0" smtClean="0"/>
              <a:t>Sentence length</a:t>
            </a:r>
          </a:p>
          <a:p>
            <a:endParaRPr lang="en-GB" dirty="0" smtClean="0"/>
          </a:p>
          <a:p>
            <a:r>
              <a:rPr lang="en-GB" dirty="0" smtClean="0"/>
              <a:t>Reading level</a:t>
            </a:r>
          </a:p>
          <a:p>
            <a:endParaRPr lang="en-GB" dirty="0" smtClean="0"/>
          </a:p>
          <a:p>
            <a:r>
              <a:rPr lang="en-GB" dirty="0" smtClean="0"/>
              <a:t>Headers and paragraphs</a:t>
            </a:r>
          </a:p>
          <a:p>
            <a:endParaRPr lang="en-GB" dirty="0" smtClean="0"/>
          </a:p>
          <a:p>
            <a:r>
              <a:rPr lang="en-GB" dirty="0" smtClean="0"/>
              <a:t>Use of complex terms</a:t>
            </a:r>
          </a:p>
          <a:p>
            <a:endParaRPr lang="en-GB" dirty="0" smtClean="0"/>
          </a:p>
          <a:p>
            <a:endParaRPr lang="en-GB" dirty="0"/>
          </a:p>
        </p:txBody>
      </p:sp>
      <p:sp>
        <p:nvSpPr>
          <p:cNvPr id="2" name="Title 1"/>
          <p:cNvSpPr>
            <a:spLocks noGrp="1"/>
          </p:cNvSpPr>
          <p:nvPr>
            <p:ph type="title"/>
          </p:nvPr>
        </p:nvSpPr>
        <p:spPr/>
        <p:txBody>
          <a:bodyPr>
            <a:normAutofit fontScale="90000"/>
          </a:bodyPr>
          <a:lstStyle/>
          <a:p>
            <a:r>
              <a:rPr lang="en-GB" dirty="0" smtClean="0"/>
              <a:t>Format for Plain Language Summaries</a:t>
            </a:r>
            <a:endParaRPr lang="en-GB" dirty="0"/>
          </a:p>
        </p:txBody>
      </p:sp>
      <p:pic>
        <p:nvPicPr>
          <p:cNvPr id="5" name="Picture 4"/>
          <p:cNvPicPr/>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229600" y="5943600"/>
            <a:ext cx="914400" cy="914400"/>
          </a:xfrm>
          <a:prstGeom prst="rect">
            <a:avLst/>
          </a:prstGeom>
          <a:noFill/>
          <a:ln>
            <a:noFill/>
          </a:ln>
          <a:effectLst/>
          <a:extLst>
            <a:ext uri="{909E8E84-426E-40DD-AFC4-6F175D3DCCD1}">
              <a14:hiddenFill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solidFill>
                  <a:schemeClr val="accent1"/>
                </a:solidFill>
              </a14:hiddenFill>
            </a:ext>
            <a:ext uri="{91240B29-F687-4F45-9708-019B960494DF}">
              <a14:hiddenLine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w="9525">
                <a:solidFill>
                  <a:schemeClr val="tx1"/>
                </a:solidFill>
                <a:miter lim="800000"/>
                <a:headEnd/>
                <a:tailEnd/>
              </a14:hiddenLine>
            </a:ext>
            <a:ext uri="{AF507438-7753-43E0-B8FC-AC1667EBCBE1}">
              <a14:hiddenEffects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3" cstate="print"/>
          <a:srcRect/>
          <a:stretch>
            <a:fillRect/>
          </a:stretch>
        </p:blipFill>
        <p:spPr bwMode="auto">
          <a:xfrm>
            <a:off x="4343400" y="5943600"/>
            <a:ext cx="3867326"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938</TotalTime>
  <Words>730</Words>
  <Application>Microsoft Office PowerPoint</Application>
  <PresentationFormat>On-screen Show (4:3)</PresentationFormat>
  <Paragraphs>139</Paragraphs>
  <Slides>22</Slides>
  <Notes>11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Concourse</vt:lpstr>
      <vt:lpstr>Connections in Action</vt:lpstr>
      <vt:lpstr>Cochrane Consumer Connections</vt:lpstr>
      <vt:lpstr>Improving Plain Language Summaries</vt:lpstr>
      <vt:lpstr>Quality of Plain Language Summaries</vt:lpstr>
      <vt:lpstr>Accuracy of PLS Information</vt:lpstr>
      <vt:lpstr>Plain Language Standards</vt:lpstr>
      <vt:lpstr>Standards for Plain Language Summaries</vt:lpstr>
      <vt:lpstr>Consumer Understanding of PLS Messages</vt:lpstr>
      <vt:lpstr>Format for Plain Language Summaries</vt:lpstr>
      <vt:lpstr>Supporting Consumer Involvement</vt:lpstr>
      <vt:lpstr>Consumer Growth</vt:lpstr>
      <vt:lpstr>Training New Consumers</vt:lpstr>
      <vt:lpstr>Consumer Roles</vt:lpstr>
      <vt:lpstr>Consumer Referee Checklists</vt:lpstr>
      <vt:lpstr>Supporting Managing Editors</vt:lpstr>
      <vt:lpstr>Slide 16</vt:lpstr>
      <vt:lpstr>Reaching New Consumers</vt:lpstr>
      <vt:lpstr>Moving in the Right Direction</vt:lpstr>
      <vt:lpstr>Involving Consumers from the Start</vt:lpstr>
      <vt:lpstr>Accessible for Everyone</vt:lpstr>
      <vt:lpstr>Consumer Involvement Could Be...</vt:lpstr>
      <vt:lpstr>Planning for the Future</vt:lpstr>
    </vt:vector>
  </TitlesOfParts>
  <Company>Cochrane Collaboration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Tamara Radar</dc:creator>
  <cp:lastModifiedBy>Alice Mitchell</cp:lastModifiedBy>
  <cp:revision>72</cp:revision>
  <dcterms:created xsi:type="dcterms:W3CDTF">2012-09-28T18:12:59Z</dcterms:created>
  <dcterms:modified xsi:type="dcterms:W3CDTF">2012-11-28T12:12:15Z</dcterms:modified>
</cp:coreProperties>
</file>