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62" r:id="rId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755B3444-A262-46BA-BC4D-669F52046194}" type="datetimeFigureOut">
              <a:rPr lang="en-US"/>
              <a:pPr>
                <a:defRPr/>
              </a:pPr>
              <a:t>12/16/2011</a:t>
            </a:fld>
            <a:endParaRPr lang="en-GB"/>
          </a:p>
        </p:txBody>
      </p:sp>
      <p:sp>
        <p:nvSpPr>
          <p:cNvPr id="5" name="Footer Placeholder 18"/>
          <p:cNvSpPr>
            <a:spLocks noGrp="1"/>
          </p:cNvSpPr>
          <p:nvPr>
            <p:ph type="ftr" sz="quarter" idx="11"/>
          </p:nvPr>
        </p:nvSpPr>
        <p:spPr/>
        <p:txBody>
          <a:bodyPr/>
          <a:lstStyle>
            <a:lvl1pPr>
              <a:defRPr/>
            </a:lvl1pPr>
          </a:lstStyle>
          <a:p>
            <a:pPr>
              <a:defRPr/>
            </a:pPr>
            <a:endParaRPr lang="en-GB"/>
          </a:p>
        </p:txBody>
      </p:sp>
      <p:sp>
        <p:nvSpPr>
          <p:cNvPr id="6" name="Slide Number Placeholder 26"/>
          <p:cNvSpPr>
            <a:spLocks noGrp="1"/>
          </p:cNvSpPr>
          <p:nvPr>
            <p:ph type="sldNum" sz="quarter" idx="12"/>
          </p:nvPr>
        </p:nvSpPr>
        <p:spPr/>
        <p:txBody>
          <a:bodyPr/>
          <a:lstStyle>
            <a:lvl1pPr>
              <a:defRPr/>
            </a:lvl1pPr>
          </a:lstStyle>
          <a:p>
            <a:pPr>
              <a:defRPr/>
            </a:pPr>
            <a:fld id="{3154B950-C468-4896-AEF2-15FB4A75D619}"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33E93E9-54D6-4534-AAA7-D342BC7BD8CD}" type="datetimeFigureOut">
              <a:rPr lang="en-US"/>
              <a:pPr>
                <a:defRPr/>
              </a:pPr>
              <a:t>12/16/2011</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CC9E874B-0F53-4183-8EA2-8036C3B7CEFC}"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35984E3-1C88-4DBE-85EC-07110B1955F4}" type="datetimeFigureOut">
              <a:rPr lang="en-US"/>
              <a:pPr>
                <a:defRPr/>
              </a:pPr>
              <a:t>12/16/2011</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AF3F0461-6276-4907-AADD-D77D7284136B}"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03B16E7-03D4-4CA9-8971-A012B4B8A144}" type="datetimeFigureOut">
              <a:rPr lang="en-US"/>
              <a:pPr>
                <a:defRPr/>
              </a:pPr>
              <a:t>12/16/2011</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6F57FE67-44CC-4DDA-8951-38FB7C4B180B}"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028FA81-D061-45E5-8F99-BBA4E61D0733}" type="datetimeFigureOut">
              <a:rPr lang="en-US"/>
              <a:pPr>
                <a:defRPr/>
              </a:pPr>
              <a:t>12/16/2011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496E26E-E786-42B6-9E27-C94D244BEA52}"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DA4AAE32-EC40-4421-8177-8BAEA7C27B75}" type="datetimeFigureOut">
              <a:rPr lang="en-US"/>
              <a:pPr>
                <a:defRPr/>
              </a:pPr>
              <a:t>12/16/2011</a:t>
            </a:fld>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pPr>
              <a:defRPr/>
            </a:pPr>
            <a:fld id="{964CC4F5-EDA2-4D7F-A486-143008347DAD}"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53B54CA9-5E7C-413A-B6D7-3C44AE3A0E6E}" type="datetimeFigureOut">
              <a:rPr lang="en-US"/>
              <a:pPr>
                <a:defRPr/>
              </a:pPr>
              <a:t>12/16/2011</a:t>
            </a:fld>
            <a:endParaRPr lang="en-GB"/>
          </a:p>
        </p:txBody>
      </p:sp>
      <p:sp>
        <p:nvSpPr>
          <p:cNvPr id="8" name="Footer Placeholder 21"/>
          <p:cNvSpPr>
            <a:spLocks noGrp="1"/>
          </p:cNvSpPr>
          <p:nvPr>
            <p:ph type="ftr" sz="quarter" idx="11"/>
          </p:nvPr>
        </p:nvSpPr>
        <p:spPr/>
        <p:txBody>
          <a:bodyPr/>
          <a:lstStyle>
            <a:lvl1pPr>
              <a:defRPr/>
            </a:lvl1pPr>
          </a:lstStyle>
          <a:p>
            <a:pPr>
              <a:defRPr/>
            </a:pPr>
            <a:endParaRPr lang="en-GB"/>
          </a:p>
        </p:txBody>
      </p:sp>
      <p:sp>
        <p:nvSpPr>
          <p:cNvPr id="9" name="Slide Number Placeholder 17"/>
          <p:cNvSpPr>
            <a:spLocks noGrp="1"/>
          </p:cNvSpPr>
          <p:nvPr>
            <p:ph type="sldNum" sz="quarter" idx="12"/>
          </p:nvPr>
        </p:nvSpPr>
        <p:spPr/>
        <p:txBody>
          <a:bodyPr/>
          <a:lstStyle>
            <a:lvl1pPr>
              <a:defRPr/>
            </a:lvl1pPr>
          </a:lstStyle>
          <a:p>
            <a:pPr>
              <a:defRPr/>
            </a:pPr>
            <a:fld id="{7EB9EBDD-B92B-48F5-AD1E-8EA070E013B3}"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6784EDBB-45E2-4820-8D57-FF0A765FB989}" type="datetimeFigureOut">
              <a:rPr lang="en-US"/>
              <a:pPr>
                <a:defRPr/>
              </a:pPr>
              <a:t>12/16/2011</a:t>
            </a:fld>
            <a:endParaRPr lang="en-GB"/>
          </a:p>
        </p:txBody>
      </p:sp>
      <p:sp>
        <p:nvSpPr>
          <p:cNvPr id="4" name="Footer Placeholder 21"/>
          <p:cNvSpPr>
            <a:spLocks noGrp="1"/>
          </p:cNvSpPr>
          <p:nvPr>
            <p:ph type="ftr" sz="quarter" idx="11"/>
          </p:nvPr>
        </p:nvSpPr>
        <p:spPr/>
        <p:txBody>
          <a:bodyPr/>
          <a:lstStyle>
            <a:lvl1pPr>
              <a:defRPr/>
            </a:lvl1pPr>
          </a:lstStyle>
          <a:p>
            <a:pPr>
              <a:defRPr/>
            </a:pPr>
            <a:endParaRPr lang="en-GB"/>
          </a:p>
        </p:txBody>
      </p:sp>
      <p:sp>
        <p:nvSpPr>
          <p:cNvPr id="5" name="Slide Number Placeholder 17"/>
          <p:cNvSpPr>
            <a:spLocks noGrp="1"/>
          </p:cNvSpPr>
          <p:nvPr>
            <p:ph type="sldNum" sz="quarter" idx="12"/>
          </p:nvPr>
        </p:nvSpPr>
        <p:spPr/>
        <p:txBody>
          <a:bodyPr/>
          <a:lstStyle>
            <a:lvl1pPr>
              <a:defRPr/>
            </a:lvl1pPr>
          </a:lstStyle>
          <a:p>
            <a:pPr>
              <a:defRPr/>
            </a:pPr>
            <a:fld id="{F6D1D8F6-25CA-42CE-B3EA-AB0D67C4A2D0}"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4D613788-C5B0-4923-AFA5-C03A1D12F933}" type="datetimeFigureOut">
              <a:rPr lang="en-US"/>
              <a:pPr>
                <a:defRPr/>
              </a:pPr>
              <a:t>12/16/2011</a:t>
            </a:fld>
            <a:endParaRPr lang="en-GB"/>
          </a:p>
        </p:txBody>
      </p:sp>
      <p:sp>
        <p:nvSpPr>
          <p:cNvPr id="3" name="Footer Placeholder 21"/>
          <p:cNvSpPr>
            <a:spLocks noGrp="1"/>
          </p:cNvSpPr>
          <p:nvPr>
            <p:ph type="ftr" sz="quarter" idx="11"/>
          </p:nvPr>
        </p:nvSpPr>
        <p:spPr/>
        <p:txBody>
          <a:bodyPr/>
          <a:lstStyle>
            <a:lvl1pPr>
              <a:defRPr/>
            </a:lvl1pPr>
          </a:lstStyle>
          <a:p>
            <a:pPr>
              <a:defRPr/>
            </a:pPr>
            <a:endParaRPr lang="en-GB"/>
          </a:p>
        </p:txBody>
      </p:sp>
      <p:sp>
        <p:nvSpPr>
          <p:cNvPr id="4" name="Slide Number Placeholder 17"/>
          <p:cNvSpPr>
            <a:spLocks noGrp="1"/>
          </p:cNvSpPr>
          <p:nvPr>
            <p:ph type="sldNum" sz="quarter" idx="12"/>
          </p:nvPr>
        </p:nvSpPr>
        <p:spPr/>
        <p:txBody>
          <a:bodyPr/>
          <a:lstStyle>
            <a:lvl1pPr>
              <a:defRPr/>
            </a:lvl1pPr>
          </a:lstStyle>
          <a:p>
            <a:pPr>
              <a:defRPr/>
            </a:pPr>
            <a:fld id="{065985C2-3CAE-41BF-8E63-875F3CEA4979}"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4981B885-92FD-4860-A680-1B47CAEDFC98}" type="datetimeFigureOut">
              <a:rPr lang="en-US"/>
              <a:pPr>
                <a:defRPr/>
              </a:pPr>
              <a:t>12/16/2011</a:t>
            </a:fld>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pPr>
              <a:defRPr/>
            </a:pPr>
            <a:fld id="{AE438B61-A518-415C-8EB7-9E3EB86A48E1}"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542E419E-E32C-4DBC-BF28-A16FB68750C5}" type="datetimeFigureOut">
              <a:rPr lang="en-US"/>
              <a:pPr>
                <a:defRPr/>
              </a:pPr>
              <a:t>12/16/2011</a:t>
            </a:fld>
            <a:endParaRPr lang="en-GB"/>
          </a:p>
        </p:txBody>
      </p:sp>
      <p:sp>
        <p:nvSpPr>
          <p:cNvPr id="10" name="Footer Placeholder 5"/>
          <p:cNvSpPr>
            <a:spLocks noGrp="1"/>
          </p:cNvSpPr>
          <p:nvPr>
            <p:ph type="ftr" sz="quarter" idx="11"/>
          </p:nvPr>
        </p:nvSpPr>
        <p:spPr/>
        <p:txBody>
          <a:bodyPr/>
          <a:lstStyle>
            <a:lvl1pPr>
              <a:defRPr/>
            </a:lvl1pPr>
          </a:lstStyle>
          <a:p>
            <a:pPr>
              <a:defRPr/>
            </a:pPr>
            <a:endParaRPr lang="en-GB"/>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BFB8DC86-258E-4813-B2C0-E13E76816A63}"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60F02402-D45C-45FB-B837-7AF835C48237}" type="datetimeFigureOut">
              <a:rPr lang="en-US"/>
              <a:pPr>
                <a:defRPr/>
              </a:pPr>
              <a:t>12/16/2011</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C3238C49-695E-4BDF-BC9B-074261E16E5C}" type="slidenum">
              <a:rPr lang="en-GB"/>
              <a:pPr>
                <a:defRPr/>
              </a:pPr>
              <a:t>‹#›</a:t>
            </a:fld>
            <a:endParaRPr lang="en-GB"/>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97" r:id="rId1"/>
    <p:sldLayoutId id="2147483689" r:id="rId2"/>
    <p:sldLayoutId id="2147483698" r:id="rId3"/>
    <p:sldLayoutId id="2147483690" r:id="rId4"/>
    <p:sldLayoutId id="2147483691" r:id="rId5"/>
    <p:sldLayoutId id="2147483692" r:id="rId6"/>
    <p:sldLayoutId id="2147483693" r:id="rId7"/>
    <p:sldLayoutId id="2147483694" r:id="rId8"/>
    <p:sldLayoutId id="2147483699" r:id="rId9"/>
    <p:sldLayoutId id="2147483695" r:id="rId10"/>
    <p:sldLayoutId id="2147483696"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eaLnBrk="1" fontAlgn="auto" hangingPunct="1">
              <a:spcAft>
                <a:spcPts val="0"/>
              </a:spcAft>
              <a:defRPr/>
            </a:pPr>
            <a:r>
              <a:rPr lang="en-GB" dirty="0" smtClean="0"/>
              <a:t>Commenting on a plain language summary</a:t>
            </a:r>
            <a:endParaRPr lang="en-GB" dirty="0"/>
          </a:p>
        </p:txBody>
      </p:sp>
      <p:sp>
        <p:nvSpPr>
          <p:cNvPr id="5123" name="Subtitle 2"/>
          <p:cNvSpPr>
            <a:spLocks noGrp="1"/>
          </p:cNvSpPr>
          <p:nvPr>
            <p:ph type="subTitle" idx="1"/>
          </p:nvPr>
        </p:nvSpPr>
        <p:spPr>
          <a:xfrm>
            <a:off x="533400" y="3228975"/>
            <a:ext cx="7854950" cy="1752600"/>
          </a:xfrm>
        </p:spPr>
        <p:txBody>
          <a:bodyPr/>
          <a:lstStyle/>
          <a:p>
            <a:pPr marR="0" algn="ctr" eaLnBrk="1" hangingPunct="1"/>
            <a:endParaRPr lang="en-GB" dirty="0" smtClean="0"/>
          </a:p>
          <a:p>
            <a:pPr marR="0" algn="ctr" eaLnBrk="1" hangingPunct="1"/>
            <a:endParaRPr lang="en-GB" dirty="0" smtClean="0"/>
          </a:p>
          <a:p>
            <a:pPr marR="0" algn="ctr" eaLnBrk="1" hangingPunct="1"/>
            <a:r>
              <a:rPr lang="en-GB" dirty="0" smtClean="0">
                <a:latin typeface="Calibri" pitchFamily="34" charset="0"/>
              </a:rPr>
              <a:t>Gill Gyte and Shirley Manknell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ctr" eaLnBrk="1" hangingPunct="1"/>
            <a:r>
              <a:rPr lang="en-GB" smtClean="0"/>
              <a:t>Plain language summary</a:t>
            </a:r>
          </a:p>
        </p:txBody>
      </p:sp>
      <p:sp>
        <p:nvSpPr>
          <p:cNvPr id="3" name="Content Placeholder 2"/>
          <p:cNvSpPr>
            <a:spLocks noGrp="1"/>
          </p:cNvSpPr>
          <p:nvPr>
            <p:ph idx="1"/>
          </p:nvPr>
        </p:nvSpPr>
        <p:spPr/>
        <p:txBody>
          <a:bodyPr>
            <a:normAutofit fontScale="92500"/>
          </a:bodyPr>
          <a:lstStyle/>
          <a:p>
            <a:pPr marL="274320" indent="-274320" eaLnBrk="1" fontAlgn="auto" hangingPunct="1">
              <a:spcAft>
                <a:spcPts val="0"/>
              </a:spcAft>
              <a:buClr>
                <a:schemeClr val="accent3"/>
              </a:buClr>
              <a:buFont typeface="Wingdings 2"/>
              <a:buChar char=""/>
              <a:defRPr/>
            </a:pPr>
            <a:r>
              <a:rPr lang="en-US" dirty="0" smtClean="0">
                <a:latin typeface="+mj-lt"/>
              </a:rPr>
              <a:t>The plain language summary (formerly called the ‘synopsis’) aims to summarize the review in a straightforward style that can be understood by consumers of health care. </a:t>
            </a:r>
          </a:p>
          <a:p>
            <a:pPr marL="274320" indent="-274320" eaLnBrk="1" fontAlgn="auto" hangingPunct="1">
              <a:spcAft>
                <a:spcPts val="0"/>
              </a:spcAft>
              <a:buClr>
                <a:schemeClr val="accent3"/>
              </a:buClr>
              <a:buFont typeface="Wingdings 2"/>
              <a:buChar char=""/>
              <a:defRPr/>
            </a:pPr>
            <a:r>
              <a:rPr lang="en-US" dirty="0" smtClean="0">
                <a:latin typeface="+mj-lt"/>
              </a:rPr>
              <a:t>Plain language summaries are made freely available on the internet, so will often be read as stand-alone documents. </a:t>
            </a:r>
          </a:p>
          <a:p>
            <a:pPr marL="274320" indent="-274320" eaLnBrk="1" fontAlgn="auto" hangingPunct="1">
              <a:spcAft>
                <a:spcPts val="0"/>
              </a:spcAft>
              <a:buClr>
                <a:schemeClr val="accent3"/>
              </a:buClr>
              <a:buFont typeface="Wingdings 2"/>
              <a:buChar char=""/>
              <a:defRPr/>
            </a:pPr>
            <a:r>
              <a:rPr lang="en-US" dirty="0" smtClean="0">
                <a:latin typeface="+mj-lt"/>
              </a:rPr>
              <a:t>Plain language summaries have two parts: a plain language title (a restatement of the review’s title using plain language terms) and a summary text of not more than 400 words. </a:t>
            </a:r>
          </a:p>
          <a:p>
            <a:pPr marL="274320" indent="-274320" eaLnBrk="1" fontAlgn="auto" hangingPunct="1">
              <a:spcAft>
                <a:spcPts val="0"/>
              </a:spcAft>
              <a:buClr>
                <a:schemeClr val="accent3"/>
              </a:buClr>
              <a:buFont typeface="Wingdings 2"/>
              <a:buNone/>
              <a:defRPr/>
            </a:pPr>
            <a:endParaRPr lang="en-US" dirty="0" smtClean="0">
              <a:latin typeface="+mj-lt"/>
            </a:endParaRPr>
          </a:p>
          <a:p>
            <a:pPr marL="274320" indent="-274320" algn="r" eaLnBrk="1" fontAlgn="auto" hangingPunct="1">
              <a:spcAft>
                <a:spcPts val="0"/>
              </a:spcAft>
              <a:buClr>
                <a:schemeClr val="accent3"/>
              </a:buClr>
              <a:buFont typeface="Wingdings 2"/>
              <a:buNone/>
              <a:defRPr/>
            </a:pPr>
            <a:r>
              <a:rPr lang="en-GB" sz="1400" dirty="0" smtClean="0">
                <a:latin typeface="+mj-lt"/>
              </a:rPr>
              <a:t>       Higgins JPT, Green S, editors. Cochrane Handbook for Systematic Reviews of Interventions Version 5.0.1 [updated September 2008]. The Cochrane Collaboration, 2008. </a:t>
            </a:r>
          </a:p>
          <a:p>
            <a:pPr marL="274320" indent="-274320" algn="r" eaLnBrk="1" fontAlgn="auto" hangingPunct="1">
              <a:spcAft>
                <a:spcPts val="0"/>
              </a:spcAft>
              <a:buClr>
                <a:schemeClr val="accent3"/>
              </a:buClr>
              <a:buFont typeface="Wingdings 2"/>
              <a:buNone/>
              <a:defRPr/>
            </a:pPr>
            <a:r>
              <a:rPr lang="en-GB" sz="1400" dirty="0" smtClean="0">
                <a:latin typeface="+mj-lt"/>
              </a:rPr>
              <a:t>       Available from www.cochrane-handbook.org.</a:t>
            </a:r>
          </a:p>
          <a:p>
            <a:pPr marL="274320" indent="-274320" algn="r" eaLnBrk="1" fontAlgn="auto" hangingPunct="1">
              <a:spcAft>
                <a:spcPts val="0"/>
              </a:spcAft>
              <a:buClr>
                <a:schemeClr val="accent3"/>
              </a:buClr>
              <a:buFont typeface="Wingdings 2"/>
              <a:buNone/>
              <a:defRPr/>
            </a:pPr>
            <a:endParaRPr lang="en-GB" dirty="0" smtClean="0">
              <a:latin typeface="+mj-lt"/>
            </a:endParaRPr>
          </a:p>
          <a:p>
            <a:pPr marL="274320" indent="-274320" eaLnBrk="1" fontAlgn="auto" hangingPunct="1">
              <a:spcAft>
                <a:spcPts val="0"/>
              </a:spcAft>
              <a:buClr>
                <a:schemeClr val="accent3"/>
              </a:buClr>
              <a:buFont typeface="Wingdings 2"/>
              <a:buChar char=""/>
              <a:defRPr/>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eaLnBrk="1" hangingPunct="1"/>
            <a:r>
              <a:rPr lang="en-GB" smtClean="0"/>
              <a:t>PLS - title</a:t>
            </a:r>
          </a:p>
        </p:txBody>
      </p:sp>
      <p:sp>
        <p:nvSpPr>
          <p:cNvPr id="3" name="Content Placeholder 2"/>
          <p:cNvSpPr>
            <a:spLocks noGrp="1"/>
          </p:cNvSpPr>
          <p:nvPr>
            <p:ph idx="1"/>
          </p:nvPr>
        </p:nvSpPr>
        <p:spPr/>
        <p:txBody>
          <a:bodyPr>
            <a:normAutofit fontScale="85000" lnSpcReduction="10000"/>
          </a:bodyPr>
          <a:lstStyle/>
          <a:p>
            <a:pPr marL="274320" indent="-274320" eaLnBrk="1" fontAlgn="auto" hangingPunct="1">
              <a:spcAft>
                <a:spcPts val="0"/>
              </a:spcAft>
              <a:buClr>
                <a:schemeClr val="accent3"/>
              </a:buClr>
              <a:buFont typeface="Wingdings 2"/>
              <a:buChar char=""/>
              <a:defRPr/>
            </a:pPr>
            <a:r>
              <a:rPr lang="en-US" dirty="0" smtClean="0">
                <a:latin typeface="+mj-lt"/>
              </a:rPr>
              <a:t>The first part of a plain language summary is a restatement of the review’s title using plain language terms. </a:t>
            </a:r>
          </a:p>
          <a:p>
            <a:pPr marL="274320" indent="-274320" eaLnBrk="1" fontAlgn="auto" hangingPunct="1">
              <a:spcAft>
                <a:spcPts val="0"/>
              </a:spcAft>
              <a:buClr>
                <a:schemeClr val="accent3"/>
              </a:buClr>
              <a:buFont typeface="Wingdings 2"/>
              <a:buChar char=""/>
              <a:defRPr/>
            </a:pPr>
            <a:r>
              <a:rPr lang="en-US" dirty="0" smtClean="0">
                <a:latin typeface="+mj-lt"/>
              </a:rPr>
              <a:t>It should include participants and intervention (and outcome, when included in the title of the review). </a:t>
            </a:r>
          </a:p>
          <a:p>
            <a:pPr marL="274320" indent="-274320" eaLnBrk="1" fontAlgn="auto" hangingPunct="1">
              <a:spcAft>
                <a:spcPts val="0"/>
              </a:spcAft>
              <a:buClr>
                <a:schemeClr val="accent3"/>
              </a:buClr>
              <a:buFont typeface="Wingdings 2"/>
              <a:buChar char=""/>
              <a:defRPr/>
            </a:pPr>
            <a:r>
              <a:rPr lang="en-US" dirty="0" smtClean="0">
                <a:latin typeface="+mj-lt"/>
              </a:rPr>
              <a:t>As an example, a review title of ‘</a:t>
            </a:r>
            <a:r>
              <a:rPr lang="en-US" dirty="0" err="1" smtClean="0">
                <a:latin typeface="+mj-lt"/>
              </a:rPr>
              <a:t>Anticholinergic</a:t>
            </a:r>
            <a:r>
              <a:rPr lang="en-US" dirty="0" smtClean="0">
                <a:latin typeface="+mj-lt"/>
              </a:rPr>
              <a:t> drugs versus other medications for overactive bladder syndrome in adults’ might have a plain language title ‘Drugs for overactive bladder syndrome’. </a:t>
            </a:r>
          </a:p>
          <a:p>
            <a:pPr marL="274320" indent="-274320" eaLnBrk="1" fontAlgn="auto" hangingPunct="1">
              <a:spcAft>
                <a:spcPts val="0"/>
              </a:spcAft>
              <a:buClr>
                <a:schemeClr val="accent3"/>
              </a:buClr>
              <a:buFont typeface="Wingdings 2"/>
              <a:buChar char=""/>
              <a:defRPr/>
            </a:pPr>
            <a:r>
              <a:rPr lang="en-US" dirty="0" smtClean="0">
                <a:latin typeface="+mj-lt"/>
              </a:rPr>
              <a:t>Where the review title is easily understood, this should simply be restated as the plain language title, e.g. ‘Interventions to reduce harm from continued tobacco use’. </a:t>
            </a:r>
            <a:endParaRPr lang="en-GB" dirty="0" smtClean="0">
              <a:latin typeface="+mj-lt"/>
            </a:endParaRPr>
          </a:p>
          <a:p>
            <a:pPr marL="274320" indent="-274320" eaLnBrk="1" fontAlgn="auto" hangingPunct="1">
              <a:spcAft>
                <a:spcPts val="0"/>
              </a:spcAft>
              <a:buClr>
                <a:schemeClr val="accent3"/>
              </a:buClr>
              <a:buFont typeface="Wingdings 2"/>
              <a:buNone/>
              <a:defRPr/>
            </a:pPr>
            <a:endParaRPr lang="en-US" dirty="0" smtClean="0">
              <a:latin typeface="+mj-lt"/>
            </a:endParaRPr>
          </a:p>
          <a:p>
            <a:pPr marL="274320" indent="-274320" algn="r" eaLnBrk="1" fontAlgn="auto" hangingPunct="1">
              <a:spcAft>
                <a:spcPts val="0"/>
              </a:spcAft>
              <a:buClr>
                <a:schemeClr val="accent3"/>
              </a:buClr>
              <a:buFont typeface="Wingdings 2"/>
              <a:buNone/>
              <a:defRPr/>
            </a:pPr>
            <a:r>
              <a:rPr lang="en-GB" sz="1400" dirty="0" smtClean="0">
                <a:latin typeface="+mj-lt"/>
              </a:rPr>
              <a:t>       Higgins JPT, Green S, editors. Cochrane Handbook for Systematic Reviews of Interventions Version 5.0.1 [updated September 2008]. The Cochrane Collaboration, 2008. </a:t>
            </a:r>
          </a:p>
          <a:p>
            <a:pPr marL="274320" indent="-274320" algn="r" eaLnBrk="1" fontAlgn="auto" hangingPunct="1">
              <a:spcAft>
                <a:spcPts val="0"/>
              </a:spcAft>
              <a:buClr>
                <a:schemeClr val="accent3"/>
              </a:buClr>
              <a:buFont typeface="Wingdings 2"/>
              <a:buNone/>
              <a:defRPr/>
            </a:pPr>
            <a:r>
              <a:rPr lang="en-GB" sz="1400" dirty="0" smtClean="0">
                <a:latin typeface="+mj-lt"/>
              </a:rPr>
              <a:t>       Available from www.cochrane-handbook.org.</a:t>
            </a:r>
          </a:p>
          <a:p>
            <a:pPr marL="274320" indent="-274320" algn="r" eaLnBrk="1" fontAlgn="auto" hangingPunct="1">
              <a:spcAft>
                <a:spcPts val="0"/>
              </a:spcAft>
              <a:buClr>
                <a:schemeClr val="accent3"/>
              </a:buClr>
              <a:buFont typeface="Wingdings 2"/>
              <a:buNone/>
              <a:defRPr/>
            </a:pPr>
            <a:endParaRPr lang="en-GB" dirty="0" smtClean="0">
              <a:latin typeface="+mj-lt"/>
            </a:endParaRPr>
          </a:p>
          <a:p>
            <a:pPr marL="274320" indent="-274320" eaLnBrk="1" fontAlgn="auto" hangingPunct="1">
              <a:spcAft>
                <a:spcPts val="0"/>
              </a:spcAft>
              <a:buClr>
                <a:schemeClr val="accent3"/>
              </a:buClr>
              <a:buFont typeface="Wingdings 2"/>
              <a:buChar char=""/>
              <a:defRPr/>
            </a:pP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ctr" eaLnBrk="1" hangingPunct="1"/>
            <a:r>
              <a:rPr lang="en-GB" smtClean="0"/>
              <a:t>PLS – text (400 words max)</a:t>
            </a:r>
          </a:p>
        </p:txBody>
      </p:sp>
      <p:sp>
        <p:nvSpPr>
          <p:cNvPr id="3" name="Content Placeholder 2"/>
          <p:cNvSpPr>
            <a:spLocks noGrp="1"/>
          </p:cNvSpPr>
          <p:nvPr>
            <p:ph idx="1"/>
          </p:nvPr>
        </p:nvSpPr>
        <p:spPr/>
        <p:txBody>
          <a:bodyPr>
            <a:normAutofit fontScale="77500" lnSpcReduction="20000"/>
          </a:bodyPr>
          <a:lstStyle/>
          <a:p>
            <a:pPr marL="274320" indent="-274320" eaLnBrk="1" fontAlgn="auto" hangingPunct="1">
              <a:spcAft>
                <a:spcPts val="0"/>
              </a:spcAft>
              <a:buClr>
                <a:schemeClr val="accent3"/>
              </a:buClr>
              <a:buFont typeface="Wingdings 2"/>
              <a:buChar char=""/>
              <a:defRPr/>
            </a:pPr>
            <a:r>
              <a:rPr lang="en-GB" dirty="0" smtClean="0">
                <a:latin typeface="+mj-lt"/>
              </a:rPr>
              <a:t>A statement about why the review is important: for example definition of and background to the healthcare problem, signs and symptoms, prevalence, description of the intervention and the rationale for its use. </a:t>
            </a:r>
          </a:p>
          <a:p>
            <a:pPr marL="274320" indent="-274320" eaLnBrk="1" fontAlgn="auto" hangingPunct="1">
              <a:spcAft>
                <a:spcPts val="0"/>
              </a:spcAft>
              <a:buClr>
                <a:schemeClr val="accent3"/>
              </a:buClr>
              <a:buFont typeface="Wingdings 2"/>
              <a:buChar char=""/>
              <a:defRPr/>
            </a:pPr>
            <a:r>
              <a:rPr lang="en-GB" dirty="0" smtClean="0">
                <a:latin typeface="+mj-lt"/>
              </a:rPr>
              <a:t>The main findings of the review: this could include numerical summaries when the review has reported results in numerical form, but these should be given in a general and easily understood format. Results in the plain language summary should not be presented any differently from in the review (i.e. no new results should appear in the summary). Where possible an indication of the number of trials and participants on which the findings are based should be provided. </a:t>
            </a:r>
          </a:p>
          <a:p>
            <a:pPr marL="274320" indent="-274320" eaLnBrk="1" fontAlgn="auto" hangingPunct="1">
              <a:spcAft>
                <a:spcPts val="0"/>
              </a:spcAft>
              <a:buClr>
                <a:schemeClr val="accent3"/>
              </a:buClr>
              <a:buFont typeface="Wingdings 2"/>
              <a:buChar char=""/>
              <a:defRPr/>
            </a:pPr>
            <a:r>
              <a:rPr lang="en-GB" dirty="0" smtClean="0">
                <a:latin typeface="+mj-lt"/>
              </a:rPr>
              <a:t>A comment on any adverse effects. </a:t>
            </a:r>
          </a:p>
          <a:p>
            <a:pPr marL="274320" indent="-274320" eaLnBrk="1" fontAlgn="auto" hangingPunct="1">
              <a:spcAft>
                <a:spcPts val="0"/>
              </a:spcAft>
              <a:buClr>
                <a:schemeClr val="accent3"/>
              </a:buClr>
              <a:buFont typeface="Wingdings 2"/>
              <a:buChar char=""/>
              <a:defRPr/>
            </a:pPr>
            <a:r>
              <a:rPr lang="en-GB" dirty="0" smtClean="0">
                <a:latin typeface="+mj-lt"/>
              </a:rPr>
              <a:t>A brief comment on any limitations of the review (for example trials in very specific populations or poor methods of included trials).</a:t>
            </a:r>
          </a:p>
          <a:p>
            <a:pPr marL="274320" indent="-274320" eaLnBrk="1" fontAlgn="auto" hangingPunct="1">
              <a:spcAft>
                <a:spcPts val="0"/>
              </a:spcAft>
              <a:buClr>
                <a:schemeClr val="accent3"/>
              </a:buClr>
              <a:buFont typeface="Wingdings 2"/>
              <a:buNone/>
              <a:defRPr/>
            </a:pPr>
            <a:endParaRPr lang="en-US" dirty="0" smtClean="0">
              <a:latin typeface="+mj-lt"/>
            </a:endParaRPr>
          </a:p>
          <a:p>
            <a:pPr marL="274320" indent="-274320" algn="r" eaLnBrk="1" fontAlgn="auto" hangingPunct="1">
              <a:spcAft>
                <a:spcPts val="0"/>
              </a:spcAft>
              <a:buClr>
                <a:schemeClr val="accent3"/>
              </a:buClr>
              <a:buFont typeface="Wingdings 2"/>
              <a:buNone/>
              <a:defRPr/>
            </a:pPr>
            <a:r>
              <a:rPr lang="en-GB" sz="1400" dirty="0" smtClean="0">
                <a:latin typeface="+mj-lt"/>
              </a:rPr>
              <a:t>       Higgins JPT, Green S, editors. Cochrane Handbook for Systematic Reviews of Interventions Version 5.0.1 [updated September 2008]. The Cochrane Collaboration, 2008. </a:t>
            </a:r>
          </a:p>
          <a:p>
            <a:pPr marL="274320" indent="-274320" algn="r" eaLnBrk="1" fontAlgn="auto" hangingPunct="1">
              <a:spcAft>
                <a:spcPts val="0"/>
              </a:spcAft>
              <a:buClr>
                <a:schemeClr val="accent3"/>
              </a:buClr>
              <a:buFont typeface="Wingdings 2"/>
              <a:buNone/>
              <a:defRPr/>
            </a:pPr>
            <a:r>
              <a:rPr lang="en-GB" sz="1400" dirty="0" smtClean="0">
                <a:latin typeface="+mj-lt"/>
              </a:rPr>
              <a:t>       Available from www.cochrane-handbook.org.</a:t>
            </a:r>
          </a:p>
          <a:p>
            <a:pPr marL="274320" indent="-274320" algn="r" eaLnBrk="1" fontAlgn="auto" hangingPunct="1">
              <a:spcAft>
                <a:spcPts val="0"/>
              </a:spcAft>
              <a:buClr>
                <a:schemeClr val="accent3"/>
              </a:buClr>
              <a:buFont typeface="Wingdings 2"/>
              <a:buNone/>
              <a:defRPr/>
            </a:pPr>
            <a:endParaRPr lang="en-GB" dirty="0" smtClean="0">
              <a:latin typeface="+mj-lt"/>
            </a:endParaRPr>
          </a:p>
          <a:p>
            <a:pPr marL="274320" indent="-274320" eaLnBrk="1" fontAlgn="auto" hangingPunct="1">
              <a:spcAft>
                <a:spcPts val="0"/>
              </a:spcAft>
              <a:buClr>
                <a:schemeClr val="accent3"/>
              </a:buClr>
              <a:buFont typeface="Wingdings 2"/>
              <a:buChar char=""/>
              <a:defRPr/>
            </a:pP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88</TotalTime>
  <Words>467</Words>
  <Application>Microsoft Office PowerPoint</Application>
  <PresentationFormat>On-screen Show (4:3)</PresentationFormat>
  <Paragraphs>27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Flow</vt:lpstr>
      <vt:lpstr>Commenting on a plain language summary</vt:lpstr>
      <vt:lpstr>Plain language summary</vt:lpstr>
      <vt:lpstr>PLS - title</vt:lpstr>
      <vt:lpstr>PLS – text (400 words max)</vt:lpstr>
    </vt:vector>
  </TitlesOfParts>
  <Company>The University of Liverpool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Commenting on a plain language summary</dc:title>
  <dc:creator>Gill Gyte</dc:creator>
  <cp:lastModifiedBy>Rachel Sayers</cp:lastModifiedBy>
  <cp:revision>14</cp:revision>
  <dcterms:created xsi:type="dcterms:W3CDTF">2010-02-25T08:10:23Z</dcterms:created>
  <dcterms:modified xsi:type="dcterms:W3CDTF">2011-12-16T11:57:58Z</dcterms:modified>
</cp:coreProperties>
</file>